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93" r:id="rId1"/>
  </p:sldMasterIdLst>
  <p:notesMasterIdLst>
    <p:notesMasterId r:id="rId29"/>
  </p:notesMasterIdLst>
  <p:handoutMasterIdLst>
    <p:handoutMasterId r:id="rId30"/>
  </p:handoutMasterIdLst>
  <p:sldIdLst>
    <p:sldId id="257" r:id="rId2"/>
    <p:sldId id="319" r:id="rId3"/>
    <p:sldId id="320" r:id="rId4"/>
    <p:sldId id="321" r:id="rId5"/>
    <p:sldId id="322" r:id="rId6"/>
    <p:sldId id="323" r:id="rId7"/>
    <p:sldId id="324" r:id="rId8"/>
    <p:sldId id="325" r:id="rId9"/>
    <p:sldId id="326" r:id="rId10"/>
    <p:sldId id="327" r:id="rId11"/>
    <p:sldId id="328" r:id="rId12"/>
    <p:sldId id="329" r:id="rId13"/>
    <p:sldId id="330" r:id="rId14"/>
    <p:sldId id="331" r:id="rId15"/>
    <p:sldId id="332" r:id="rId16"/>
    <p:sldId id="333" r:id="rId17"/>
    <p:sldId id="334" r:id="rId18"/>
    <p:sldId id="335" r:id="rId19"/>
    <p:sldId id="336" r:id="rId20"/>
    <p:sldId id="337" r:id="rId21"/>
    <p:sldId id="338" r:id="rId22"/>
    <p:sldId id="339" r:id="rId23"/>
    <p:sldId id="340" r:id="rId24"/>
    <p:sldId id="341" r:id="rId25"/>
    <p:sldId id="342" r:id="rId26"/>
    <p:sldId id="343" r:id="rId27"/>
    <p:sldId id="318" r:id="rId28"/>
  </p:sldIdLst>
  <p:sldSz cx="14630400" cy="8229600"/>
  <p:notesSz cx="6858000" cy="9144000"/>
  <p:defaultTextStyle>
    <a:defPPr>
      <a:defRPr lang="en-US"/>
    </a:defPPr>
    <a:lvl1pPr marL="0" algn="l" defTabSz="1306168" rtl="0" eaLnBrk="1" latinLnBrk="0" hangingPunct="1">
      <a:defRPr sz="2600" kern="1200">
        <a:solidFill>
          <a:schemeClr val="tx1"/>
        </a:solidFill>
        <a:latin typeface="+mn-lt"/>
        <a:ea typeface="+mn-ea"/>
        <a:cs typeface="+mn-cs"/>
      </a:defRPr>
    </a:lvl1pPr>
    <a:lvl2pPr marL="653084" algn="l" defTabSz="1306168" rtl="0" eaLnBrk="1" latinLnBrk="0" hangingPunct="1">
      <a:defRPr sz="2600" kern="1200">
        <a:solidFill>
          <a:schemeClr val="tx1"/>
        </a:solidFill>
        <a:latin typeface="+mn-lt"/>
        <a:ea typeface="+mn-ea"/>
        <a:cs typeface="+mn-cs"/>
      </a:defRPr>
    </a:lvl2pPr>
    <a:lvl3pPr marL="1306168" algn="l" defTabSz="1306168" rtl="0" eaLnBrk="1" latinLnBrk="0" hangingPunct="1">
      <a:defRPr sz="2600" kern="1200">
        <a:solidFill>
          <a:schemeClr val="tx1"/>
        </a:solidFill>
        <a:latin typeface="+mn-lt"/>
        <a:ea typeface="+mn-ea"/>
        <a:cs typeface="+mn-cs"/>
      </a:defRPr>
    </a:lvl3pPr>
    <a:lvl4pPr marL="1959252" algn="l" defTabSz="1306168" rtl="0" eaLnBrk="1" latinLnBrk="0" hangingPunct="1">
      <a:defRPr sz="2600" kern="1200">
        <a:solidFill>
          <a:schemeClr val="tx1"/>
        </a:solidFill>
        <a:latin typeface="+mn-lt"/>
        <a:ea typeface="+mn-ea"/>
        <a:cs typeface="+mn-cs"/>
      </a:defRPr>
    </a:lvl4pPr>
    <a:lvl5pPr marL="2612337" algn="l" defTabSz="1306168" rtl="0" eaLnBrk="1" latinLnBrk="0" hangingPunct="1">
      <a:defRPr sz="2600" kern="1200">
        <a:solidFill>
          <a:schemeClr val="tx1"/>
        </a:solidFill>
        <a:latin typeface="+mn-lt"/>
        <a:ea typeface="+mn-ea"/>
        <a:cs typeface="+mn-cs"/>
      </a:defRPr>
    </a:lvl5pPr>
    <a:lvl6pPr marL="3265421" algn="l" defTabSz="1306168" rtl="0" eaLnBrk="1" latinLnBrk="0" hangingPunct="1">
      <a:defRPr sz="2600" kern="1200">
        <a:solidFill>
          <a:schemeClr val="tx1"/>
        </a:solidFill>
        <a:latin typeface="+mn-lt"/>
        <a:ea typeface="+mn-ea"/>
        <a:cs typeface="+mn-cs"/>
      </a:defRPr>
    </a:lvl6pPr>
    <a:lvl7pPr marL="3918504" algn="l" defTabSz="1306168" rtl="0" eaLnBrk="1" latinLnBrk="0" hangingPunct="1">
      <a:defRPr sz="2600" kern="1200">
        <a:solidFill>
          <a:schemeClr val="tx1"/>
        </a:solidFill>
        <a:latin typeface="+mn-lt"/>
        <a:ea typeface="+mn-ea"/>
        <a:cs typeface="+mn-cs"/>
      </a:defRPr>
    </a:lvl7pPr>
    <a:lvl8pPr marL="4571589" algn="l" defTabSz="1306168" rtl="0" eaLnBrk="1" latinLnBrk="0" hangingPunct="1">
      <a:defRPr sz="2600" kern="1200">
        <a:solidFill>
          <a:schemeClr val="tx1"/>
        </a:solidFill>
        <a:latin typeface="+mn-lt"/>
        <a:ea typeface="+mn-ea"/>
        <a:cs typeface="+mn-cs"/>
      </a:defRPr>
    </a:lvl8pPr>
    <a:lvl9pPr marL="5224673" algn="l" defTabSz="1306168" rtl="0" eaLnBrk="1" latinLnBrk="0" hangingPunct="1">
      <a:defRPr sz="26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000000"/>
    <a:srgbClr val="8F5525"/>
    <a:srgbClr val="F5B22B"/>
    <a:srgbClr val="FAD68E"/>
    <a:srgbClr val="C98909"/>
    <a:srgbClr val="D47338"/>
    <a:srgbClr val="4B2211"/>
    <a:srgbClr val="A84C14"/>
    <a:srgbClr val="292929"/>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776" autoAdjust="0"/>
    <p:restoredTop sz="84674" autoAdjust="0"/>
  </p:normalViewPr>
  <p:slideViewPr>
    <p:cSldViewPr snapToGrid="0">
      <p:cViewPr varScale="1">
        <p:scale>
          <a:sx n="47" d="100"/>
          <a:sy n="47" d="100"/>
        </p:scale>
        <p:origin x="-1086" y="-114"/>
      </p:cViewPr>
      <p:guideLst>
        <p:guide orient="horz" pos="173"/>
        <p:guide orient="horz" pos="1094"/>
        <p:guide orient="horz" pos="1781"/>
        <p:guide orient="horz" pos="1440"/>
        <p:guide orient="horz" pos="3283"/>
        <p:guide orient="horz" pos="5011"/>
        <p:guide pos="4608"/>
        <p:guide pos="384"/>
        <p:guide pos="736"/>
        <p:guide pos="8832"/>
        <p:guide pos="1381"/>
        <p:guide pos="8478"/>
      </p:guideLst>
    </p:cSldViewPr>
  </p:slideViewPr>
  <p:notesTextViewPr>
    <p:cViewPr>
      <p:scale>
        <a:sx n="100" d="100"/>
        <a:sy n="100" d="100"/>
      </p:scale>
      <p:origin x="0" y="0"/>
    </p:cViewPr>
  </p:notesTextViewPr>
  <p:sorterViewPr>
    <p:cViewPr>
      <p:scale>
        <a:sx n="100" d="100"/>
        <a:sy n="100" d="100"/>
      </p:scale>
      <p:origin x="0" y="0"/>
    </p:cViewPr>
  </p:sorterViewPr>
  <p:notesViewPr>
    <p:cSldViewPr snapToGrid="0" showGuides="1">
      <p:cViewPr varScale="1">
        <p:scale>
          <a:sx n="98" d="100"/>
          <a:sy n="98" d="100"/>
        </p:scale>
        <p:origin x="-3516" y="-114"/>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latin typeface="Segoe UI" pitchFamily="34" charset="0"/>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C3F5198-D814-4F07-A84F-942E63C84983}" type="datetimeFigureOut">
              <a:rPr lang="en-US" smtClean="0">
                <a:latin typeface="Segoe UI" pitchFamily="34" charset="0"/>
              </a:rPr>
              <a:pPr/>
              <a:t>4/29/2011</a:t>
            </a:fld>
            <a:endParaRPr lang="en-US" dirty="0">
              <a:latin typeface="Segoe UI" pitchFamily="34" charset="0"/>
            </a:endParaRPr>
          </a:p>
        </p:txBody>
      </p:sp>
      <p:sp>
        <p:nvSpPr>
          <p:cNvPr id="4" name="Footer Placeholder 3"/>
          <p:cNvSpPr>
            <a:spLocks noGrp="1"/>
          </p:cNvSpPr>
          <p:nvPr>
            <p:ph type="ftr" sz="quarter" idx="2"/>
          </p:nvPr>
        </p:nvSpPr>
        <p:spPr>
          <a:xfrm>
            <a:off x="0" y="8685213"/>
            <a:ext cx="6248400" cy="457200"/>
          </a:xfrm>
          <a:prstGeom prst="rect">
            <a:avLst/>
          </a:prstGeom>
        </p:spPr>
        <p:txBody>
          <a:bodyPr vert="horz" lIns="91440" tIns="45720" rIns="91440" bIns="45720" rtlCol="0" anchor="b"/>
          <a:lstStyle>
            <a:lvl1pPr algn="l">
              <a:defRPr sz="1200"/>
            </a:lvl1pPr>
          </a:lstStyle>
          <a:p>
            <a:r>
              <a:rPr lang="en-US" sz="500" dirty="0" smtClean="0">
                <a:solidFill>
                  <a:srgbClr val="000000"/>
                </a:solidFill>
                <a:latin typeface="Segoe UI" pitchFamily="34" charset="0"/>
              </a:rPr>
              <a:t>© 2009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Segoe UI" pitchFamily="34" charset="0"/>
              </a:rPr>
            </a:br>
            <a:r>
              <a:rPr lang="en-US" sz="500" dirty="0" smtClean="0">
                <a:solidFill>
                  <a:srgbClr val="000000"/>
                </a:solidFill>
                <a:latin typeface="Segoe UI" pitchFamily="34" charset="0"/>
              </a:rPr>
              <a:t>MICROSOFT MAKES NO WARRANTIES, EXPRESS, IMPLIED OR STATUTORY, AS TO THE INFORMATION IN THIS PRESENTATION.</a:t>
            </a:r>
          </a:p>
        </p:txBody>
      </p:sp>
      <p:sp>
        <p:nvSpPr>
          <p:cNvPr id="5" name="Slide Number Placeholder 4"/>
          <p:cNvSpPr>
            <a:spLocks noGrp="1"/>
          </p:cNvSpPr>
          <p:nvPr>
            <p:ph type="sldNum" sz="quarter" idx="3"/>
          </p:nvPr>
        </p:nvSpPr>
        <p:spPr>
          <a:xfrm>
            <a:off x="6248399" y="8685213"/>
            <a:ext cx="608013" cy="457200"/>
          </a:xfrm>
          <a:prstGeom prst="rect">
            <a:avLst/>
          </a:prstGeom>
        </p:spPr>
        <p:txBody>
          <a:bodyPr vert="horz" lIns="91440" tIns="45720" rIns="91440" bIns="45720" rtlCol="0" anchor="b"/>
          <a:lstStyle>
            <a:lvl1pPr algn="r">
              <a:defRPr sz="1200"/>
            </a:lvl1pPr>
          </a:lstStyle>
          <a:p>
            <a:fld id="{8980CB99-47E3-46F4-AAEB-3919FBEFC014}" type="slidenum">
              <a:rPr lang="en-US" smtClean="0">
                <a:latin typeface="Segoe UI" pitchFamily="34" charset="0"/>
              </a:rPr>
              <a:pPr/>
              <a:t>‹#›</a:t>
            </a:fld>
            <a:endParaRPr lang="en-US" dirty="0">
              <a:latin typeface="Segoe UI" pitchFamily="34" charset="0"/>
            </a:endParaRPr>
          </a:p>
        </p:txBody>
      </p:sp>
    </p:spTree>
    <p:extLst>
      <p:ext uri="{BB962C8B-B14F-4D97-AF65-F5344CB8AC3E}">
        <p14:creationId xmlns="" xmlns:p14="http://schemas.microsoft.com/office/powerpoint/2010/main" val="31612601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Segoe UI" pitchFamily="34" charset="0"/>
              </a:defRPr>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Segoe UI" pitchFamily="34" charset="0"/>
              </a:defRPr>
            </a:lvl1pPr>
          </a:lstStyle>
          <a:p>
            <a:fld id="{7C3FBCD4-166E-446F-AF18-7D4A0CF9AEF6}" type="datetimeFigureOut">
              <a:rPr lang="en-US" smtClean="0"/>
              <a:pPr/>
              <a:t>4/29/2011</a:t>
            </a:fld>
            <a:endParaRPr lang="en-US"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4"/>
          </p:nvPr>
        </p:nvSpPr>
        <p:spPr>
          <a:xfrm>
            <a:off x="0" y="8685213"/>
            <a:ext cx="6172200" cy="457200"/>
          </a:xfrm>
          <a:prstGeom prst="rect">
            <a:avLst/>
          </a:prstGeom>
        </p:spPr>
        <p:txBody>
          <a:bodyPr vert="horz" lIns="91440" tIns="45720" rIns="91440" bIns="45720" rtlCol="0" anchor="b"/>
          <a:lstStyle>
            <a:lvl1pPr algn="l">
              <a:defRPr sz="500">
                <a:latin typeface="Segoe" pitchFamily="34" charset="0"/>
              </a:defRPr>
            </a:lvl1pPr>
          </a:lstStyle>
          <a:p>
            <a:r>
              <a:rPr lang="en-US" dirty="0" smtClean="0">
                <a:solidFill>
                  <a:srgbClr val="000000"/>
                </a:solidFill>
                <a:latin typeface="Segoe UI" pitchFamily="34" charset="0"/>
              </a:rPr>
              <a:t>© 2009 Microsoft Corporation. All rights reserved. Microsoft, Windows, Windows Vista and other product names are or may be registered trademarks and/or trademarks in the U.S. and/or other countries.</a:t>
            </a:r>
          </a:p>
          <a:p>
            <a:r>
              <a:rPr lang="en-US" dirty="0" smtClean="0">
                <a:solidFill>
                  <a:srgbClr val="000000"/>
                </a:solidFill>
                <a:latin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dirty="0" smtClean="0">
                <a:solidFill>
                  <a:srgbClr val="000000"/>
                </a:solidFill>
                <a:latin typeface="Segoe UI" pitchFamily="34" charset="0"/>
              </a:rPr>
            </a:br>
            <a:r>
              <a:rPr lang="en-US" dirty="0" smtClean="0">
                <a:solidFill>
                  <a:srgbClr val="000000"/>
                </a:solidFill>
                <a:latin typeface="Segoe UI" pitchFamily="34" charset="0"/>
              </a:rPr>
              <a:t>MICROSOFT MAKES NO WARRANTIES, EXPRESS, IMPLIED OR STATUTORY, AS TO THE INFORMATION IN THIS PRESENTATION.</a:t>
            </a:r>
          </a:p>
        </p:txBody>
      </p:sp>
      <p:sp>
        <p:nvSpPr>
          <p:cNvPr id="7" name="Slide Number Placeholder 6"/>
          <p:cNvSpPr>
            <a:spLocks noGrp="1"/>
          </p:cNvSpPr>
          <p:nvPr>
            <p:ph type="sldNum" sz="quarter" idx="5"/>
          </p:nvPr>
        </p:nvSpPr>
        <p:spPr>
          <a:xfrm>
            <a:off x="6172199" y="8685213"/>
            <a:ext cx="684213" cy="457200"/>
          </a:xfrm>
          <a:prstGeom prst="rect">
            <a:avLst/>
          </a:prstGeom>
        </p:spPr>
        <p:txBody>
          <a:bodyPr vert="horz" lIns="91440" tIns="45720" rIns="91440" bIns="45720" rtlCol="0" anchor="b"/>
          <a:lstStyle>
            <a:lvl1pPr algn="r">
              <a:defRPr sz="1200">
                <a:latin typeface="Segoe UI" pitchFamily="34" charset="0"/>
              </a:defRPr>
            </a:lvl1pPr>
          </a:lstStyle>
          <a:p>
            <a:fld id="{8B263312-38AA-4E1E-B2B5-0F8F122B24FE}" type="slidenum">
              <a:rPr lang="en-US" smtClean="0"/>
              <a:pPr/>
              <a:t>‹#›</a:t>
            </a:fld>
            <a:endParaRPr lang="en-US" dirty="0"/>
          </a:p>
        </p:txBody>
      </p:sp>
    </p:spTree>
    <p:extLst>
      <p:ext uri="{BB962C8B-B14F-4D97-AF65-F5344CB8AC3E}">
        <p14:creationId xmlns="" xmlns:p14="http://schemas.microsoft.com/office/powerpoint/2010/main" val="1242445192"/>
      </p:ext>
    </p:extLst>
  </p:cSld>
  <p:clrMap bg1="lt1" tx1="dk1" bg2="lt2" tx2="dk2" accent1="accent1" accent2="accent2" accent3="accent3" accent4="accent4" accent5="accent5" accent6="accent6" hlink="hlink" folHlink="folHlink"/>
  <p:notesStyle>
    <a:lvl1pPr marL="0" algn="l" defTabSz="1306168" rtl="0" eaLnBrk="1" latinLnBrk="0" hangingPunct="1">
      <a:lnSpc>
        <a:spcPct val="90000"/>
      </a:lnSpc>
      <a:spcAft>
        <a:spcPts val="476"/>
      </a:spcAft>
      <a:defRPr sz="1300" kern="1200">
        <a:solidFill>
          <a:schemeClr val="tx1"/>
        </a:solidFill>
        <a:latin typeface="Segoe UI" pitchFamily="34" charset="0"/>
        <a:ea typeface="+mn-ea"/>
        <a:cs typeface="+mn-cs"/>
      </a:defRPr>
    </a:lvl1pPr>
    <a:lvl2pPr marL="304243" indent="-151177" algn="l" defTabSz="1306168" rtl="0" eaLnBrk="1" latinLnBrk="0" hangingPunct="1">
      <a:lnSpc>
        <a:spcPct val="90000"/>
      </a:lnSpc>
      <a:spcAft>
        <a:spcPts val="476"/>
      </a:spcAft>
      <a:buFont typeface="Arial" pitchFamily="34" charset="0"/>
      <a:buChar char="•"/>
      <a:defRPr sz="1300" kern="1200">
        <a:solidFill>
          <a:schemeClr val="tx1"/>
        </a:solidFill>
        <a:latin typeface="Segoe UI" pitchFamily="34" charset="0"/>
        <a:ea typeface="+mn-ea"/>
        <a:cs typeface="+mn-cs"/>
      </a:defRPr>
    </a:lvl2pPr>
    <a:lvl3pPr marL="468648" indent="-164406" algn="l" defTabSz="1306168" rtl="0" eaLnBrk="1" latinLnBrk="0" hangingPunct="1">
      <a:lnSpc>
        <a:spcPct val="90000"/>
      </a:lnSpc>
      <a:spcAft>
        <a:spcPts val="476"/>
      </a:spcAft>
      <a:buFont typeface="Arial" pitchFamily="34" charset="0"/>
      <a:buChar char="•"/>
      <a:defRPr sz="1300" kern="1200">
        <a:solidFill>
          <a:schemeClr val="tx1"/>
        </a:solidFill>
        <a:latin typeface="Segoe UI" pitchFamily="34" charset="0"/>
        <a:ea typeface="+mn-ea"/>
        <a:cs typeface="+mn-cs"/>
      </a:defRPr>
    </a:lvl3pPr>
    <a:lvl4pPr marL="689746" indent="-209758" algn="l" defTabSz="1306168" rtl="0" eaLnBrk="1" latinLnBrk="0" hangingPunct="1">
      <a:lnSpc>
        <a:spcPct val="90000"/>
      </a:lnSpc>
      <a:spcAft>
        <a:spcPts val="476"/>
      </a:spcAft>
      <a:buFont typeface="Arial" pitchFamily="34" charset="0"/>
      <a:buChar char="•"/>
      <a:defRPr sz="1300" kern="1200">
        <a:solidFill>
          <a:schemeClr val="tx1"/>
        </a:solidFill>
        <a:latin typeface="Segoe UI" pitchFamily="34" charset="0"/>
        <a:ea typeface="+mn-ea"/>
        <a:cs typeface="+mn-cs"/>
      </a:defRPr>
    </a:lvl4pPr>
    <a:lvl5pPr marL="878716" indent="-164406" algn="l" defTabSz="1306168" rtl="0" eaLnBrk="1" latinLnBrk="0" hangingPunct="1">
      <a:lnSpc>
        <a:spcPct val="90000"/>
      </a:lnSpc>
      <a:spcAft>
        <a:spcPts val="476"/>
      </a:spcAft>
      <a:buFont typeface="Arial" pitchFamily="34" charset="0"/>
      <a:buChar char="•"/>
      <a:defRPr sz="1300" kern="1200">
        <a:solidFill>
          <a:schemeClr val="tx1"/>
        </a:solidFill>
        <a:latin typeface="Segoe UI" pitchFamily="34" charset="0"/>
        <a:ea typeface="+mn-ea"/>
        <a:cs typeface="+mn-cs"/>
      </a:defRPr>
    </a:lvl5pPr>
    <a:lvl6pPr marL="3265421" algn="l" defTabSz="1306168" rtl="0" eaLnBrk="1" latinLnBrk="0" hangingPunct="1">
      <a:defRPr sz="1700" kern="1200">
        <a:solidFill>
          <a:schemeClr val="tx1"/>
        </a:solidFill>
        <a:latin typeface="+mn-lt"/>
        <a:ea typeface="+mn-ea"/>
        <a:cs typeface="+mn-cs"/>
      </a:defRPr>
    </a:lvl6pPr>
    <a:lvl7pPr marL="3918504" algn="l" defTabSz="1306168" rtl="0" eaLnBrk="1" latinLnBrk="0" hangingPunct="1">
      <a:defRPr sz="1700" kern="1200">
        <a:solidFill>
          <a:schemeClr val="tx1"/>
        </a:solidFill>
        <a:latin typeface="+mn-lt"/>
        <a:ea typeface="+mn-ea"/>
        <a:cs typeface="+mn-cs"/>
      </a:defRPr>
    </a:lvl7pPr>
    <a:lvl8pPr marL="4571589" algn="l" defTabSz="1306168" rtl="0" eaLnBrk="1" latinLnBrk="0" hangingPunct="1">
      <a:defRPr sz="1700" kern="1200">
        <a:solidFill>
          <a:schemeClr val="tx1"/>
        </a:solidFill>
        <a:latin typeface="+mn-lt"/>
        <a:ea typeface="+mn-ea"/>
        <a:cs typeface="+mn-cs"/>
      </a:defRPr>
    </a:lvl8pPr>
    <a:lvl9pPr marL="5224673" algn="l" defTabSz="1306168" rtl="0" eaLnBrk="1" latinLnBrk="0" hangingPunct="1">
      <a:defRPr sz="17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4/29/2011 8:41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Segoe UI"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Segoe UI" pitchFamily="34" charset="0"/>
              </a:rPr>
            </a:br>
            <a:r>
              <a:rPr lang="en-US" sz="500" dirty="0" smtClean="0">
                <a:solidFill>
                  <a:srgbClr val="000000"/>
                </a:solidFill>
                <a:latin typeface="Segoe UI" pitchFamily="34" charset="0"/>
              </a:rPr>
              <a:t>MICROSOFT MAKES NO WARRANTIES, EXPRESS, IMPLIED OR STATUTORY, AS TO THE INFORMATION IN THIS PRESENTATION.</a:t>
            </a:r>
          </a:p>
          <a:p>
            <a:endParaRPr lang="en-US" sz="500" dirty="0">
              <a:latin typeface="Segoe UI"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7AE2988-BC30-45CA-A967-C2226C709C41}" type="slidenum">
              <a:rPr lang="en-US" smtClean="0"/>
              <a:pPr/>
              <a:t>23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dirty="0" smtClean="0"/>
              <a:t> Make fewer</a:t>
            </a:r>
            <a:r>
              <a:rPr lang="en-US" baseline="0" dirty="0" smtClean="0"/>
              <a:t> HTTP requests – images, CSS, JavaScript</a:t>
            </a:r>
            <a:endParaRPr lang="en-US" dirty="0"/>
          </a:p>
        </p:txBody>
      </p:sp>
      <p:sp>
        <p:nvSpPr>
          <p:cNvPr id="4" name="Slide Number Placeholder 3"/>
          <p:cNvSpPr>
            <a:spLocks noGrp="1"/>
          </p:cNvSpPr>
          <p:nvPr>
            <p:ph type="sldNum" sz="quarter" idx="10"/>
          </p:nvPr>
        </p:nvSpPr>
        <p:spPr/>
        <p:txBody>
          <a:bodyPr/>
          <a:lstStyle/>
          <a:p>
            <a:fld id="{A7AE2988-BC30-45CA-A967-C2226C709C41}" type="slidenum">
              <a:rPr lang="en-US" smtClean="0"/>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dirty="0" smtClean="0"/>
              <a:t> Tool</a:t>
            </a:r>
            <a:r>
              <a:rPr lang="en-US" baseline="0" dirty="0" smtClean="0"/>
              <a:t> developed by Eric Lawrence of Microsoft</a:t>
            </a:r>
          </a:p>
          <a:p>
            <a:pPr>
              <a:buFont typeface="Arial" pitchFamily="34" charset="0"/>
              <a:buChar char="•"/>
            </a:pPr>
            <a:r>
              <a:rPr lang="en-US" baseline="0" dirty="0" smtClean="0"/>
              <a:t> Troubleshoot problems</a:t>
            </a:r>
            <a:r>
              <a:rPr lang="en-US" baseline="0" dirty="0"/>
              <a:t> </a:t>
            </a:r>
            <a:r>
              <a:rPr lang="en-US" baseline="0" dirty="0" smtClean="0"/>
              <a:t>(404, 3</a:t>
            </a:r>
            <a:r>
              <a:rPr lang="en-US" baseline="30000" dirty="0" smtClean="0"/>
              <a:t>rd</a:t>
            </a:r>
            <a:r>
              <a:rPr lang="en-US" baseline="0" dirty="0" smtClean="0"/>
              <a:t> party issues)</a:t>
            </a:r>
          </a:p>
          <a:p>
            <a:pPr>
              <a:buFont typeface="Arial" pitchFamily="34" charset="0"/>
              <a:buChar char="•"/>
            </a:pPr>
            <a:r>
              <a:rPr lang="en-US" baseline="0" dirty="0" smtClean="0"/>
              <a:t> Useful to archive off before and after for historical purposes</a:t>
            </a:r>
          </a:p>
        </p:txBody>
      </p:sp>
      <p:sp>
        <p:nvSpPr>
          <p:cNvPr id="4" name="Slide Number Placeholder 3"/>
          <p:cNvSpPr>
            <a:spLocks noGrp="1"/>
          </p:cNvSpPr>
          <p:nvPr>
            <p:ph type="sldNum" sz="quarter" idx="10"/>
          </p:nvPr>
        </p:nvSpPr>
        <p:spPr/>
        <p:txBody>
          <a:bodyPr/>
          <a:lstStyle/>
          <a:p>
            <a:fld id="{20D1FC92-E629-40D8-8E29-C738F9ACE4DB}" type="slidenum">
              <a:rPr lang="en-US" smtClean="0"/>
              <a:pPr/>
              <a:t>6</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dirty="0" smtClean="0"/>
              <a:t> Great visual</a:t>
            </a:r>
            <a:r>
              <a:rPr lang="en-US" baseline="0" dirty="0" smtClean="0"/>
              <a:t> to demonstrate what takes time on page requests, which files are too big, that we have too many</a:t>
            </a:r>
          </a:p>
          <a:p>
            <a:pPr>
              <a:buFont typeface="Arial" pitchFamily="34" charset="0"/>
              <a:buChar char="•"/>
            </a:pPr>
            <a:r>
              <a:rPr lang="en-US" baseline="0" dirty="0" smtClean="0"/>
              <a:t> 80-90% of pages times today are due to components (CSS, </a:t>
            </a:r>
            <a:r>
              <a:rPr lang="en-US" baseline="0" dirty="0" err="1" smtClean="0"/>
              <a:t>js</a:t>
            </a:r>
            <a:r>
              <a:rPr lang="en-US" baseline="0" dirty="0" smtClean="0"/>
              <a:t>, images)</a:t>
            </a:r>
            <a:endParaRPr lang="en-US" dirty="0"/>
          </a:p>
        </p:txBody>
      </p:sp>
      <p:sp>
        <p:nvSpPr>
          <p:cNvPr id="4" name="Slide Number Placeholder 3"/>
          <p:cNvSpPr>
            <a:spLocks noGrp="1"/>
          </p:cNvSpPr>
          <p:nvPr>
            <p:ph type="sldNum" sz="quarter" idx="10"/>
          </p:nvPr>
        </p:nvSpPr>
        <p:spPr/>
        <p:txBody>
          <a:bodyPr/>
          <a:lstStyle/>
          <a:p>
            <a:fld id="{20D1FC92-E629-40D8-8E29-C738F9ACE4DB}" type="slidenum">
              <a:rPr lang="en-US" smtClean="0"/>
              <a:pPr/>
              <a:t>7</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dirty="0" smtClean="0"/>
              <a:t> ~85-90% of current browsers support HTTP Compression</a:t>
            </a:r>
            <a:endParaRPr lang="en-US" dirty="0"/>
          </a:p>
        </p:txBody>
      </p:sp>
      <p:sp>
        <p:nvSpPr>
          <p:cNvPr id="4" name="Slide Number Placeholder 3"/>
          <p:cNvSpPr>
            <a:spLocks noGrp="1"/>
          </p:cNvSpPr>
          <p:nvPr>
            <p:ph type="sldNum" sz="quarter" idx="10"/>
          </p:nvPr>
        </p:nvSpPr>
        <p:spPr/>
        <p:txBody>
          <a:bodyPr/>
          <a:lstStyle/>
          <a:p>
            <a:fld id="{A7AE2988-BC30-45CA-A967-C2226C709C41}" type="slidenum">
              <a:rPr lang="en-US" smtClean="0"/>
              <a:pPr/>
              <a:t>10</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dirty="0" smtClean="0"/>
              <a:t> port80software.com</a:t>
            </a:r>
            <a:endParaRPr lang="en-US" dirty="0"/>
          </a:p>
        </p:txBody>
      </p:sp>
      <p:sp>
        <p:nvSpPr>
          <p:cNvPr id="4" name="Slide Number Placeholder 3"/>
          <p:cNvSpPr>
            <a:spLocks noGrp="1"/>
          </p:cNvSpPr>
          <p:nvPr>
            <p:ph type="sldNum" sz="quarter" idx="10"/>
          </p:nvPr>
        </p:nvSpPr>
        <p:spPr/>
        <p:txBody>
          <a:bodyPr/>
          <a:lstStyle/>
          <a:p>
            <a:fld id="{20D1FC92-E629-40D8-8E29-C738F9ACE4DB}" type="slidenum">
              <a:rPr lang="en-US" smtClean="0"/>
              <a:pPr/>
              <a:t>11</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dirty="0" smtClean="0"/>
              <a:t> People suggested adding own header </a:t>
            </a:r>
            <a:r>
              <a:rPr lang="en-US" dirty="0" err="1" smtClean="0"/>
              <a:t>Etag</a:t>
            </a:r>
            <a:r>
              <a:rPr lang="en-US" baseline="0" dirty="0" smtClean="0"/>
              <a:t> with value “”, but this did not work on IIS 7</a:t>
            </a:r>
            <a:endParaRPr lang="en-US" dirty="0"/>
          </a:p>
        </p:txBody>
      </p:sp>
      <p:sp>
        <p:nvSpPr>
          <p:cNvPr id="4" name="Slide Number Placeholder 3"/>
          <p:cNvSpPr>
            <a:spLocks noGrp="1"/>
          </p:cNvSpPr>
          <p:nvPr>
            <p:ph type="sldNum" sz="quarter" idx="10"/>
          </p:nvPr>
        </p:nvSpPr>
        <p:spPr/>
        <p:txBody>
          <a:bodyPr/>
          <a:lstStyle/>
          <a:p>
            <a:fld id="{20D1FC92-E629-40D8-8E29-C738F9ACE4DB}" type="slidenum">
              <a:rPr lang="en-US" smtClean="0"/>
              <a:pPr/>
              <a:t>15</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dirty="0" smtClean="0"/>
              <a:t> C:\Program Files (x86)\Microsoft\Microsoft Ajax </a:t>
            </a:r>
            <a:r>
              <a:rPr lang="en-US" dirty="0" err="1" smtClean="0"/>
              <a:t>Minifier</a:t>
            </a:r>
            <a:r>
              <a:rPr lang="en-US" dirty="0" smtClean="0"/>
              <a:t> 4&gt;</a:t>
            </a:r>
            <a:r>
              <a:rPr lang="en-US" dirty="0" err="1" smtClean="0"/>
              <a:t>ajaxmin</a:t>
            </a:r>
            <a:r>
              <a:rPr lang="en-US" dirty="0" smtClean="0"/>
              <a:t> c:\inetpub\wwwroot\thingsToKnow\js\jquery-1.4.2.js -out jquery-1.4.2.ajaxMin.js</a:t>
            </a:r>
          </a:p>
          <a:p>
            <a:pPr>
              <a:buFont typeface="Arial" pitchFamily="34" charset="0"/>
              <a:buChar char="•"/>
            </a:pPr>
            <a:r>
              <a:rPr lang="en-US" dirty="0" smtClean="0"/>
              <a:t> 40% faster</a:t>
            </a:r>
            <a:r>
              <a:rPr lang="en-US" baseline="0" dirty="0" smtClean="0"/>
              <a:t> for our customers</a:t>
            </a:r>
            <a:endParaRPr lang="en-US" dirty="0"/>
          </a:p>
        </p:txBody>
      </p:sp>
      <p:sp>
        <p:nvSpPr>
          <p:cNvPr id="4" name="Slide Number Placeholder 3"/>
          <p:cNvSpPr>
            <a:spLocks noGrp="1"/>
          </p:cNvSpPr>
          <p:nvPr>
            <p:ph type="sldNum" sz="quarter" idx="10"/>
          </p:nvPr>
        </p:nvSpPr>
        <p:spPr/>
        <p:txBody>
          <a:bodyPr/>
          <a:lstStyle/>
          <a:p>
            <a:fld id="{20D1FC92-E629-40D8-8E29-C738F9ACE4DB}" type="slidenum">
              <a:rPr lang="en-US" smtClean="0"/>
              <a:pPr/>
              <a:t>16</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dirty="0" smtClean="0"/>
              <a:t> Most often the single</a:t>
            </a:r>
            <a:r>
              <a:rPr lang="en-US" baseline="0" dirty="0" smtClean="0"/>
              <a:t> image is smaller than the sizes added together</a:t>
            </a:r>
          </a:p>
          <a:p>
            <a:pPr>
              <a:buFont typeface="Arial" pitchFamily="34" charset="0"/>
              <a:buChar char="•"/>
            </a:pPr>
            <a:r>
              <a:rPr lang="en-US" baseline="0" dirty="0" smtClean="0"/>
              <a:t> Can use an Image Map as well if it is contiguous images on a screen (map, etc)</a:t>
            </a:r>
            <a:endParaRPr lang="en-US" dirty="0"/>
          </a:p>
        </p:txBody>
      </p:sp>
      <p:sp>
        <p:nvSpPr>
          <p:cNvPr id="4" name="Slide Number Placeholder 3"/>
          <p:cNvSpPr>
            <a:spLocks noGrp="1"/>
          </p:cNvSpPr>
          <p:nvPr>
            <p:ph type="sldNum" sz="quarter" idx="10"/>
          </p:nvPr>
        </p:nvSpPr>
        <p:spPr/>
        <p:txBody>
          <a:bodyPr/>
          <a:lstStyle/>
          <a:p>
            <a:fld id="{20D1FC92-E629-40D8-8E29-C738F9ACE4DB}" type="slidenum">
              <a:rPr lang="en-US" smtClean="0"/>
              <a:pPr/>
              <a:t>17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Walkin 1">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1" name="Title 1"/>
          <p:cNvSpPr>
            <a:spLocks noGrp="1"/>
          </p:cNvSpPr>
          <p:nvPr>
            <p:ph type="ctrTitle"/>
          </p:nvPr>
        </p:nvSpPr>
        <p:spPr>
          <a:xfrm>
            <a:off x="609601" y="2045846"/>
            <a:ext cx="6704331" cy="640080"/>
          </a:xfrm>
        </p:spPr>
        <p:txBody>
          <a:bodyPr>
            <a:noAutofit/>
          </a:bodyPr>
          <a:lstStyle>
            <a:lvl1pPr>
              <a:lnSpc>
                <a:spcPct val="90000"/>
              </a:lnSpc>
              <a:defRPr sz="5700">
                <a:solidFill>
                  <a:schemeClr val="bg1"/>
                </a:solidFill>
                <a:effectLst/>
              </a:defRPr>
            </a:lvl1pPr>
          </a:lstStyle>
          <a:p>
            <a:r>
              <a:rPr lang="en-US" smtClean="0"/>
              <a:t>Click to edit Master title style</a:t>
            </a:r>
            <a:endParaRPr lang="en-US" dirty="0"/>
          </a:p>
        </p:txBody>
      </p:sp>
      <p:sp>
        <p:nvSpPr>
          <p:cNvPr id="12" name="Subtitle 2"/>
          <p:cNvSpPr>
            <a:spLocks noGrp="1"/>
          </p:cNvSpPr>
          <p:nvPr>
            <p:ph type="subTitle" idx="1"/>
          </p:nvPr>
        </p:nvSpPr>
        <p:spPr>
          <a:xfrm>
            <a:off x="609600" y="4702327"/>
            <a:ext cx="6705600" cy="553998"/>
          </a:xfrm>
        </p:spPr>
        <p:txBody>
          <a:bodyPr>
            <a:noAutofit/>
          </a:bodyPr>
          <a:lstStyle>
            <a:lvl1pPr marL="0" indent="0" algn="l">
              <a:lnSpc>
                <a:spcPct val="90000"/>
              </a:lnSpc>
              <a:spcBef>
                <a:spcPts val="0"/>
              </a:spcBef>
              <a:buNone/>
              <a:defRPr sz="2900">
                <a:solidFill>
                  <a:schemeClr val="accent2">
                    <a:lumMod val="60000"/>
                    <a:lumOff val="40000"/>
                  </a:schemeClr>
                </a:solidFill>
              </a:defRPr>
            </a:lvl1pPr>
            <a:lvl2pPr marL="653084" indent="0" algn="ctr">
              <a:buNone/>
              <a:defRPr>
                <a:solidFill>
                  <a:schemeClr val="tx1">
                    <a:tint val="75000"/>
                  </a:schemeClr>
                </a:solidFill>
              </a:defRPr>
            </a:lvl2pPr>
            <a:lvl3pPr marL="1306168" indent="0" algn="ctr">
              <a:buNone/>
              <a:defRPr>
                <a:solidFill>
                  <a:schemeClr val="tx1">
                    <a:tint val="75000"/>
                  </a:schemeClr>
                </a:solidFill>
              </a:defRPr>
            </a:lvl3pPr>
            <a:lvl4pPr marL="1959252" indent="0" algn="ctr">
              <a:buNone/>
              <a:defRPr>
                <a:solidFill>
                  <a:schemeClr val="tx1">
                    <a:tint val="75000"/>
                  </a:schemeClr>
                </a:solidFill>
              </a:defRPr>
            </a:lvl4pPr>
            <a:lvl5pPr marL="2612337" indent="0" algn="ctr">
              <a:buNone/>
              <a:defRPr>
                <a:solidFill>
                  <a:schemeClr val="tx1">
                    <a:tint val="75000"/>
                  </a:schemeClr>
                </a:solidFill>
              </a:defRPr>
            </a:lvl5pPr>
            <a:lvl6pPr marL="3265421" indent="0" algn="ctr">
              <a:buNone/>
              <a:defRPr>
                <a:solidFill>
                  <a:schemeClr val="tx1">
                    <a:tint val="75000"/>
                  </a:schemeClr>
                </a:solidFill>
              </a:defRPr>
            </a:lvl6pPr>
            <a:lvl7pPr marL="3918504" indent="0" algn="ctr">
              <a:buNone/>
              <a:defRPr>
                <a:solidFill>
                  <a:schemeClr val="tx1">
                    <a:tint val="75000"/>
                  </a:schemeClr>
                </a:solidFill>
              </a:defRPr>
            </a:lvl7pPr>
            <a:lvl8pPr marL="4571589" indent="0" algn="ctr">
              <a:buNone/>
              <a:defRPr>
                <a:solidFill>
                  <a:schemeClr val="tx1">
                    <a:tint val="75000"/>
                  </a:schemeClr>
                </a:solidFill>
              </a:defRPr>
            </a:lvl8pPr>
            <a:lvl9pPr marL="5224673" indent="0" algn="ctr">
              <a:buNone/>
              <a:defRPr>
                <a:solidFill>
                  <a:schemeClr val="tx1">
                    <a:tint val="75000"/>
                  </a:schemeClr>
                </a:solidFill>
              </a:defRPr>
            </a:lvl9pPr>
          </a:lstStyle>
          <a:p>
            <a:r>
              <a:rPr lang="en-US" smtClean="0"/>
              <a:t>Click to edit Master subtitle style</a:t>
            </a:r>
            <a:endParaRPr lang="en-US" dirty="0"/>
          </a:p>
        </p:txBody>
      </p:sp>
      <p:sp>
        <p:nvSpPr>
          <p:cNvPr id="13" name="Text Placeholder 6"/>
          <p:cNvSpPr>
            <a:spLocks noGrp="1"/>
          </p:cNvSpPr>
          <p:nvPr>
            <p:ph type="body" sz="quarter" idx="10" hasCustomPrompt="1"/>
          </p:nvPr>
        </p:nvSpPr>
        <p:spPr>
          <a:xfrm>
            <a:off x="608331" y="1737361"/>
            <a:ext cx="3586480" cy="276999"/>
          </a:xfrm>
        </p:spPr>
        <p:txBody>
          <a:bodyPr/>
          <a:lstStyle>
            <a:lvl1pPr marL="0" indent="0" algn="l" defTabSz="1306168" rtl="0" eaLnBrk="1" latinLnBrk="0" hangingPunct="1">
              <a:lnSpc>
                <a:spcPct val="90000"/>
              </a:lnSpc>
              <a:spcBef>
                <a:spcPts val="0"/>
              </a:spcBef>
              <a:buFontTx/>
              <a:buNone/>
              <a:defRPr lang="en-US" sz="2000" kern="1200" dirty="0" smtClean="0">
                <a:solidFill>
                  <a:schemeClr val="accent2"/>
                </a:solidFill>
                <a:latin typeface="Segoe UI" pitchFamily="34" charset="0"/>
                <a:ea typeface="+mn-ea"/>
                <a:cs typeface="+mn-cs"/>
              </a:defRPr>
            </a:lvl1pPr>
          </a:lstStyle>
          <a:p>
            <a:pPr lvl="0"/>
            <a:r>
              <a:rPr lang="en-US" dirty="0" smtClean="0">
                <a:solidFill>
                  <a:srgbClr val="FFFFFF"/>
                </a:solidFill>
              </a:rPr>
              <a:t>Click to enter Date</a:t>
            </a:r>
            <a:endParaRPr lang="en-US" dirty="0"/>
          </a:p>
        </p:txBody>
      </p:sp>
      <p:pic>
        <p:nvPicPr>
          <p:cNvPr id="7" name="Picture 6" descr="VS Photo.png"/>
          <p:cNvPicPr>
            <a:picLocks noChangeAspect="1"/>
          </p:cNvPicPr>
          <p:nvPr userDrawn="1"/>
        </p:nvPicPr>
        <p:blipFill>
          <a:blip r:embed="rId3" cstate="email"/>
          <a:srcRect t="2124" b="1821"/>
          <a:stretch>
            <a:fillRect/>
          </a:stretch>
        </p:blipFill>
        <p:spPr>
          <a:xfrm>
            <a:off x="609600" y="2827021"/>
            <a:ext cx="3889226" cy="1867146"/>
          </a:xfrm>
          <a:prstGeom prst="rect">
            <a:avLst/>
          </a:prstGeom>
        </p:spPr>
      </p:pic>
    </p:spTree>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hank You Layout">
    <p:spTree>
      <p:nvGrpSpPr>
        <p:cNvPr id="1" name=""/>
        <p:cNvGrpSpPr/>
        <p:nvPr/>
      </p:nvGrpSpPr>
      <p:grpSpPr>
        <a:xfrm>
          <a:off x="0" y="0"/>
          <a:ext cx="0" cy="0"/>
          <a:chOff x="0" y="0"/>
          <a:chExt cx="0" cy="0"/>
        </a:xfrm>
      </p:grpSpPr>
      <p:sp>
        <p:nvSpPr>
          <p:cNvPr id="3" name="Title 5"/>
          <p:cNvSpPr txBox="1">
            <a:spLocks/>
          </p:cNvSpPr>
          <p:nvPr userDrawn="1"/>
        </p:nvSpPr>
        <p:spPr>
          <a:xfrm>
            <a:off x="609172" y="2186343"/>
            <a:ext cx="12291483" cy="1828193"/>
          </a:xfrm>
          <a:prstGeom prst="rect">
            <a:avLst/>
          </a:prstGeom>
        </p:spPr>
        <p:txBody>
          <a:bodyPr vert="horz" wrap="square" lIns="0" tIns="0" rIns="0" bIns="0" rtlCol="0" anchor="ctr">
            <a:spAutoFit/>
          </a:bodyPr>
          <a:lstStyle>
            <a:lvl1pPr algn="l" defTabSz="1306168" rtl="0" eaLnBrk="1" latinLnBrk="0" hangingPunct="1">
              <a:lnSpc>
                <a:spcPct val="90000"/>
              </a:lnSpc>
              <a:spcBef>
                <a:spcPct val="0"/>
              </a:spcBef>
              <a:buNone/>
              <a:defRPr lang="en-US" sz="6900" b="0" kern="1200" cap="none" spc="-214" dirty="0" smtClean="0">
                <a:ln w="3175">
                  <a:noFill/>
                </a:ln>
                <a:solidFill>
                  <a:schemeClr val="accent2">
                    <a:lumMod val="40000"/>
                    <a:lumOff val="60000"/>
                  </a:schemeClr>
                </a:solidFill>
                <a:effectLst/>
                <a:latin typeface="Segoe UI" pitchFamily="34" charset="0"/>
                <a:ea typeface="+mn-ea"/>
                <a:cs typeface="Arial" charset="0"/>
              </a:defRPr>
            </a:lvl1pPr>
          </a:lstStyle>
          <a:p>
            <a:r>
              <a:rPr lang="en-US" sz="6300" b="1" dirty="0" smtClean="0"/>
              <a:t>Thank You</a:t>
            </a:r>
            <a:endParaRPr lang="en-US" sz="6300" b="1" dirty="0"/>
          </a:p>
        </p:txBody>
      </p:sp>
      <p:sp>
        <p:nvSpPr>
          <p:cNvPr id="9" name="Text Placeholder 8"/>
          <p:cNvSpPr>
            <a:spLocks noGrp="1"/>
          </p:cNvSpPr>
          <p:nvPr>
            <p:ph type="body" sz="quarter" idx="10" hasCustomPrompt="1"/>
          </p:nvPr>
        </p:nvSpPr>
        <p:spPr>
          <a:xfrm>
            <a:off x="609600" y="3848910"/>
            <a:ext cx="9232900" cy="446276"/>
          </a:xfrm>
        </p:spPr>
        <p:txBody>
          <a:bodyPr/>
          <a:lstStyle>
            <a:lvl1pPr marL="0" marR="0" indent="0" algn="l" defTabSz="1306168" rtl="0" eaLnBrk="1" fontAlgn="auto" latinLnBrk="0" hangingPunct="1">
              <a:lnSpc>
                <a:spcPct val="100000"/>
              </a:lnSpc>
              <a:spcBef>
                <a:spcPts val="0"/>
              </a:spcBef>
              <a:spcAft>
                <a:spcPts val="0"/>
              </a:spcAft>
              <a:buClrTx/>
              <a:buSzTx/>
              <a:buFontTx/>
              <a:buNone/>
              <a:tabLst/>
              <a:defRPr sz="4800"/>
            </a:lvl1pPr>
          </a:lstStyle>
          <a:p>
            <a:pPr marL="0" marR="0" indent="0" algn="l" defTabSz="1306168" rtl="0" eaLnBrk="1" fontAlgn="auto" latinLnBrk="0" hangingPunct="1">
              <a:lnSpc>
                <a:spcPct val="100000"/>
              </a:lnSpc>
              <a:spcBef>
                <a:spcPts val="0"/>
              </a:spcBef>
              <a:spcAft>
                <a:spcPts val="0"/>
              </a:spcAft>
              <a:buClrTx/>
              <a:buSzTx/>
              <a:buFontTx/>
              <a:buNone/>
              <a:tabLst/>
              <a:defRPr/>
            </a:pPr>
            <a:r>
              <a:rPr lang="en-US" sz="2900" b="0" dirty="0" smtClean="0">
                <a:solidFill>
                  <a:schemeClr val="bg1"/>
                </a:solidFill>
              </a:rPr>
              <a:t>[Name] ∙ [Position] ∙ DevExpress</a:t>
            </a:r>
          </a:p>
        </p:txBody>
      </p:sp>
      <p:sp>
        <p:nvSpPr>
          <p:cNvPr id="11" name="Text Placeholder 10"/>
          <p:cNvSpPr>
            <a:spLocks noGrp="1"/>
          </p:cNvSpPr>
          <p:nvPr>
            <p:ph type="body" sz="quarter" idx="11" hasCustomPrompt="1"/>
          </p:nvPr>
        </p:nvSpPr>
        <p:spPr>
          <a:xfrm>
            <a:off x="609600" y="4763427"/>
            <a:ext cx="9232900" cy="1674305"/>
          </a:xfrm>
        </p:spPr>
        <p:txBody>
          <a:bodyPr/>
          <a:lstStyle>
            <a:lvl1pPr>
              <a:defRPr sz="4800"/>
            </a:lvl1pPr>
          </a:lstStyle>
          <a:p>
            <a:pPr marL="0" indent="0">
              <a:lnSpc>
                <a:spcPct val="100000"/>
              </a:lnSpc>
              <a:buNone/>
            </a:pPr>
            <a:r>
              <a:rPr lang="en-US" sz="3200" dirty="0" smtClean="0">
                <a:solidFill>
                  <a:schemeClr val="accent2">
                    <a:lumMod val="60000"/>
                    <a:lumOff val="40000"/>
                  </a:schemeClr>
                </a:solidFill>
              </a:rPr>
              <a:t>@[Twitter]</a:t>
            </a:r>
          </a:p>
          <a:p>
            <a:pPr marL="0" indent="0">
              <a:lnSpc>
                <a:spcPct val="100000"/>
              </a:lnSpc>
              <a:buNone/>
            </a:pPr>
            <a:r>
              <a:rPr lang="en-US" sz="3200" dirty="0" smtClean="0">
                <a:solidFill>
                  <a:schemeClr val="accent2">
                    <a:lumMod val="60000"/>
                    <a:lumOff val="40000"/>
                  </a:schemeClr>
                </a:solidFill>
              </a:rPr>
              <a:t>[Email]</a:t>
            </a:r>
          </a:p>
          <a:p>
            <a:pPr marL="0" indent="0">
              <a:lnSpc>
                <a:spcPct val="100000"/>
              </a:lnSpc>
              <a:buNone/>
            </a:pPr>
            <a:r>
              <a:rPr lang="en-US" sz="3200" dirty="0" smtClean="0">
                <a:solidFill>
                  <a:schemeClr val="accent2">
                    <a:lumMod val="60000"/>
                    <a:lumOff val="40000"/>
                  </a:schemeClr>
                </a:solidFill>
              </a:rPr>
              <a:t>http://blogs.devexpress.com/[blog]</a:t>
            </a:r>
          </a:p>
        </p:txBody>
      </p:sp>
    </p:spTree>
    <p:extLst>
      <p:ext uri="{BB962C8B-B14F-4D97-AF65-F5344CB8AC3E}">
        <p14:creationId xmlns="" xmlns:p14="http://schemas.microsoft.com/office/powerpoint/2010/main" val="2519195610"/>
      </p:ext>
    </p:extLst>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9" name="Title 1"/>
          <p:cNvSpPr>
            <a:spLocks noGrp="1"/>
          </p:cNvSpPr>
          <p:nvPr>
            <p:ph type="ctrTitle"/>
          </p:nvPr>
        </p:nvSpPr>
        <p:spPr>
          <a:xfrm>
            <a:off x="609601" y="3135506"/>
            <a:ext cx="12291061" cy="640080"/>
          </a:xfrm>
        </p:spPr>
        <p:txBody>
          <a:bodyPr>
            <a:noAutofit/>
          </a:bodyPr>
          <a:lstStyle>
            <a:lvl1pPr>
              <a:lnSpc>
                <a:spcPct val="90000"/>
              </a:lnSpc>
              <a:defRPr sz="5700">
                <a:solidFill>
                  <a:schemeClr val="bg1"/>
                </a:solidFill>
                <a:effectLst/>
              </a:defRPr>
            </a:lvl1pPr>
          </a:lstStyle>
          <a:p>
            <a:r>
              <a:rPr lang="en-US" smtClean="0"/>
              <a:t>Click to edit Master title style</a:t>
            </a:r>
            <a:endParaRPr lang="en-US" dirty="0"/>
          </a:p>
        </p:txBody>
      </p:sp>
      <p:sp>
        <p:nvSpPr>
          <p:cNvPr id="10" name="Subtitle 2"/>
          <p:cNvSpPr>
            <a:spLocks noGrp="1"/>
          </p:cNvSpPr>
          <p:nvPr>
            <p:ph type="subTitle" idx="1"/>
          </p:nvPr>
        </p:nvSpPr>
        <p:spPr>
          <a:xfrm>
            <a:off x="609601" y="3867027"/>
            <a:ext cx="12291061" cy="553998"/>
          </a:xfrm>
        </p:spPr>
        <p:txBody>
          <a:bodyPr>
            <a:noAutofit/>
          </a:bodyPr>
          <a:lstStyle>
            <a:lvl1pPr marL="0" indent="0" algn="l">
              <a:lnSpc>
                <a:spcPct val="90000"/>
              </a:lnSpc>
              <a:spcBef>
                <a:spcPts val="0"/>
              </a:spcBef>
              <a:buNone/>
              <a:defRPr sz="2900">
                <a:solidFill>
                  <a:schemeClr val="accent2">
                    <a:lumMod val="60000"/>
                    <a:lumOff val="40000"/>
                  </a:schemeClr>
                </a:solidFill>
              </a:defRPr>
            </a:lvl1pPr>
            <a:lvl2pPr marL="653084" indent="0" algn="ctr">
              <a:buNone/>
              <a:defRPr>
                <a:solidFill>
                  <a:schemeClr val="tx1">
                    <a:tint val="75000"/>
                  </a:schemeClr>
                </a:solidFill>
              </a:defRPr>
            </a:lvl2pPr>
            <a:lvl3pPr marL="1306168" indent="0" algn="ctr">
              <a:buNone/>
              <a:defRPr>
                <a:solidFill>
                  <a:schemeClr val="tx1">
                    <a:tint val="75000"/>
                  </a:schemeClr>
                </a:solidFill>
              </a:defRPr>
            </a:lvl3pPr>
            <a:lvl4pPr marL="1959252" indent="0" algn="ctr">
              <a:buNone/>
              <a:defRPr>
                <a:solidFill>
                  <a:schemeClr val="tx1">
                    <a:tint val="75000"/>
                  </a:schemeClr>
                </a:solidFill>
              </a:defRPr>
            </a:lvl4pPr>
            <a:lvl5pPr marL="2612337" indent="0" algn="ctr">
              <a:buNone/>
              <a:defRPr>
                <a:solidFill>
                  <a:schemeClr val="tx1">
                    <a:tint val="75000"/>
                  </a:schemeClr>
                </a:solidFill>
              </a:defRPr>
            </a:lvl5pPr>
            <a:lvl6pPr marL="3265421" indent="0" algn="ctr">
              <a:buNone/>
              <a:defRPr>
                <a:solidFill>
                  <a:schemeClr val="tx1">
                    <a:tint val="75000"/>
                  </a:schemeClr>
                </a:solidFill>
              </a:defRPr>
            </a:lvl6pPr>
            <a:lvl7pPr marL="3918504" indent="0" algn="ctr">
              <a:buNone/>
              <a:defRPr>
                <a:solidFill>
                  <a:schemeClr val="tx1">
                    <a:tint val="75000"/>
                  </a:schemeClr>
                </a:solidFill>
              </a:defRPr>
            </a:lvl7pPr>
            <a:lvl8pPr marL="4571589" indent="0" algn="ctr">
              <a:buNone/>
              <a:defRPr>
                <a:solidFill>
                  <a:schemeClr val="tx1">
                    <a:tint val="75000"/>
                  </a:schemeClr>
                </a:solidFill>
              </a:defRPr>
            </a:lvl8pPr>
            <a:lvl9pPr marL="5224673" indent="0" algn="ctr">
              <a:buNone/>
              <a:defRPr>
                <a:solidFill>
                  <a:schemeClr val="tx1">
                    <a:tint val="75000"/>
                  </a:schemeClr>
                </a:solidFill>
              </a:defRPr>
            </a:lvl9pPr>
          </a:lstStyle>
          <a:p>
            <a:r>
              <a:rPr lang="en-US" smtClean="0"/>
              <a:t>Click to edit Master subtitle style</a:t>
            </a:r>
            <a:endParaRPr lang="en-US" dirty="0"/>
          </a:p>
        </p:txBody>
      </p:sp>
      <p:sp>
        <p:nvSpPr>
          <p:cNvPr id="11" name="Text Placeholder 6"/>
          <p:cNvSpPr>
            <a:spLocks noGrp="1"/>
          </p:cNvSpPr>
          <p:nvPr>
            <p:ph type="body" sz="quarter" idx="10" hasCustomPrompt="1"/>
          </p:nvPr>
        </p:nvSpPr>
        <p:spPr>
          <a:xfrm>
            <a:off x="609600" y="2827021"/>
            <a:ext cx="3586480" cy="276999"/>
          </a:xfrm>
        </p:spPr>
        <p:txBody>
          <a:bodyPr/>
          <a:lstStyle>
            <a:lvl1pPr marL="0" indent="0" algn="l" defTabSz="1306168" rtl="0" eaLnBrk="1" latinLnBrk="0" hangingPunct="1">
              <a:lnSpc>
                <a:spcPct val="90000"/>
              </a:lnSpc>
              <a:spcBef>
                <a:spcPts val="0"/>
              </a:spcBef>
              <a:buFontTx/>
              <a:buNone/>
              <a:defRPr lang="en-US" sz="2000" kern="1200" dirty="0" smtClean="0">
                <a:solidFill>
                  <a:schemeClr val="accent2"/>
                </a:solidFill>
                <a:latin typeface="Segoe UI" pitchFamily="34" charset="0"/>
                <a:ea typeface="+mn-ea"/>
                <a:cs typeface="+mn-cs"/>
              </a:defRPr>
            </a:lvl1pPr>
          </a:lstStyle>
          <a:p>
            <a:pPr lvl="0"/>
            <a:r>
              <a:rPr lang="en-US" dirty="0" smtClean="0">
                <a:solidFill>
                  <a:srgbClr val="FFFFFF"/>
                </a:solidFill>
              </a:rPr>
              <a:t>Click to enter Date</a:t>
            </a:r>
            <a:endParaRPr lang="en-US" dirty="0"/>
          </a:p>
        </p:txBody>
      </p:sp>
    </p:spTree>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2" name="Title 1"/>
          <p:cNvSpPr>
            <a:spLocks noGrp="1"/>
          </p:cNvSpPr>
          <p:nvPr>
            <p:ph type="ctrTitle"/>
          </p:nvPr>
        </p:nvSpPr>
        <p:spPr>
          <a:xfrm>
            <a:off x="671120" y="2286000"/>
            <a:ext cx="13349680" cy="1828193"/>
          </a:xfrm>
        </p:spPr>
        <p:txBody>
          <a:bodyPr anchor="ctr" anchorCtr="0">
            <a:noAutofit/>
          </a:bodyPr>
          <a:lstStyle>
            <a:lvl1pPr algn="ctr">
              <a:lnSpc>
                <a:spcPct val="90000"/>
              </a:lnSpc>
              <a:defRPr sz="5700">
                <a:effectLst/>
              </a:defRPr>
            </a:lvl1pPr>
          </a:lstStyle>
          <a:p>
            <a:r>
              <a:rPr lang="en-US" smtClean="0"/>
              <a:t>Click to edit Master title style</a:t>
            </a:r>
            <a:endParaRPr lang="en-US" dirty="0"/>
          </a:p>
        </p:txBody>
      </p:sp>
    </p:spTree>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Demo, Video etc. &quot;special&quot; slides">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2" name="Title 1"/>
          <p:cNvSpPr>
            <a:spLocks noGrp="1"/>
          </p:cNvSpPr>
          <p:nvPr>
            <p:ph type="ctrTitle"/>
          </p:nvPr>
        </p:nvSpPr>
        <p:spPr>
          <a:xfrm>
            <a:off x="671120" y="2286000"/>
            <a:ext cx="13349680" cy="1828193"/>
          </a:xfrm>
        </p:spPr>
        <p:txBody>
          <a:bodyPr anchor="ctr" anchorCtr="0">
            <a:noAutofit/>
          </a:bodyPr>
          <a:lstStyle>
            <a:lvl1pPr algn="ctr">
              <a:lnSpc>
                <a:spcPct val="90000"/>
              </a:lnSpc>
              <a:defRPr sz="5700">
                <a:effectLst/>
              </a:defRPr>
            </a:lvl1pPr>
          </a:lstStyle>
          <a:p>
            <a:r>
              <a:rPr lang="en-US" smtClean="0"/>
              <a:t>Click to edit Master title style</a:t>
            </a:r>
            <a:endParaRPr lang="en-US" dirty="0"/>
          </a:p>
        </p:txBody>
      </p:sp>
    </p:spTree>
    <p:extLst>
      <p:ext uri="{BB962C8B-B14F-4D97-AF65-F5344CB8AC3E}">
        <p14:creationId xmlns="" xmlns:p14="http://schemas.microsoft.com/office/powerpoint/2010/main" val="1039798029"/>
      </p:ext>
    </p:extLst>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5" name="Text Placeholder 4"/>
          <p:cNvSpPr>
            <a:spLocks noGrp="1"/>
          </p:cNvSpPr>
          <p:nvPr>
            <p:ph type="body" sz="quarter" idx="10"/>
          </p:nvPr>
        </p:nvSpPr>
        <p:spPr>
          <a:xfrm>
            <a:off x="609600" y="1737360"/>
            <a:ext cx="13411200" cy="2871555"/>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09600" y="1737360"/>
            <a:ext cx="13411200" cy="2871555"/>
          </a:xfrm>
        </p:spPr>
        <p:txBody>
          <a:bodyPr/>
          <a:lstStyle>
            <a:lvl1pPr>
              <a:lnSpc>
                <a:spcPct val="90000"/>
              </a:lnSpc>
              <a:defRPr>
                <a:solidFill>
                  <a:schemeClr val="bg1"/>
                </a:solidFill>
              </a:defRPr>
            </a:lvl1pPr>
            <a:lvl2pPr>
              <a:lnSpc>
                <a:spcPct val="90000"/>
              </a:lnSpc>
              <a:defRPr>
                <a:solidFill>
                  <a:schemeClr val="bg1"/>
                </a:solidFill>
              </a:defRPr>
            </a:lvl2pPr>
            <a:lvl3pPr>
              <a:lnSpc>
                <a:spcPct val="90000"/>
              </a:lnSpc>
              <a:defRPr>
                <a:solidFill>
                  <a:schemeClr val="bg1"/>
                </a:solidFill>
              </a:defRPr>
            </a:lvl3pPr>
            <a:lvl4pPr>
              <a:lnSpc>
                <a:spcPct val="90000"/>
              </a:lnSpc>
              <a:defRPr>
                <a:solidFill>
                  <a:schemeClr val="bg1"/>
                </a:solidFill>
              </a:defRPr>
            </a:lvl4pPr>
            <a:lvl5pPr>
              <a:lnSpc>
                <a:spcPct val="90000"/>
              </a:lnSpc>
              <a:defRPr>
                <a:solidFill>
                  <a:schemeClr val="bg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737360"/>
            <a:ext cx="6583680" cy="3054682"/>
          </a:xfrm>
        </p:spPr>
        <p:txBody>
          <a:bodyPr/>
          <a:lstStyle>
            <a:lvl1pPr marL="485656" indent="-485656">
              <a:lnSpc>
                <a:spcPct val="90000"/>
              </a:lnSpc>
              <a:defRPr sz="4000"/>
            </a:lvl1pPr>
            <a:lvl2pPr marL="961863" indent="-464868">
              <a:lnSpc>
                <a:spcPct val="90000"/>
              </a:lnSpc>
              <a:defRPr sz="3400"/>
            </a:lvl2pPr>
            <a:lvl3pPr marL="1362482" indent="-411957">
              <a:lnSpc>
                <a:spcPct val="90000"/>
              </a:lnSpc>
              <a:defRPr sz="2900"/>
            </a:lvl3pPr>
            <a:lvl4pPr marL="1753652" indent="-391170">
              <a:lnSpc>
                <a:spcPct val="90000"/>
              </a:lnSpc>
              <a:defRPr sz="2600"/>
            </a:lvl4pPr>
            <a:lvl5pPr marL="2165609" indent="-400619">
              <a:lnSpc>
                <a:spcPct val="90000"/>
              </a:lnSpc>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437120" y="1737360"/>
            <a:ext cx="6583680" cy="3054682"/>
          </a:xfrm>
        </p:spPr>
        <p:txBody>
          <a:bodyPr/>
          <a:lstStyle>
            <a:lvl1pPr marL="496995" indent="-496995">
              <a:lnSpc>
                <a:spcPct val="90000"/>
              </a:lnSpc>
              <a:defRPr sz="4000"/>
            </a:lvl1pPr>
            <a:lvl2pPr marL="961863" indent="-485656">
              <a:lnSpc>
                <a:spcPct val="90000"/>
              </a:lnSpc>
              <a:defRPr sz="3400"/>
            </a:lvl2pPr>
            <a:lvl3pPr marL="1373820" indent="-432744">
              <a:lnSpc>
                <a:spcPct val="90000"/>
              </a:lnSpc>
              <a:defRPr sz="2900"/>
            </a:lvl3pPr>
            <a:lvl4pPr marL="1753652" indent="-379832">
              <a:lnSpc>
                <a:spcPct val="90000"/>
              </a:lnSpc>
              <a:defRPr sz="2600"/>
            </a:lvl4pPr>
            <a:lvl5pPr marL="2165609" indent="-391170">
              <a:lnSpc>
                <a:spcPct val="90000"/>
              </a:lnSpc>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600" y="2061659"/>
            <a:ext cx="6583680" cy="498598"/>
          </a:xfrm>
        </p:spPr>
        <p:txBody>
          <a:bodyPr anchor="b"/>
          <a:lstStyle>
            <a:lvl1pPr marL="0" indent="0">
              <a:lnSpc>
                <a:spcPct val="90000"/>
              </a:lnSpc>
              <a:spcBef>
                <a:spcPts val="0"/>
              </a:spcBef>
              <a:buNone/>
              <a:defRPr sz="3600" b="1"/>
            </a:lvl1pPr>
            <a:lvl2pPr marL="653084" indent="0">
              <a:buNone/>
              <a:defRPr sz="2900" b="1"/>
            </a:lvl2pPr>
            <a:lvl3pPr marL="1306168" indent="0">
              <a:buNone/>
              <a:defRPr sz="2600" b="1"/>
            </a:lvl3pPr>
            <a:lvl4pPr marL="1959252" indent="0">
              <a:buNone/>
              <a:defRPr sz="2300" b="1"/>
            </a:lvl4pPr>
            <a:lvl5pPr marL="2612337" indent="0">
              <a:buNone/>
              <a:defRPr sz="2300" b="1"/>
            </a:lvl5pPr>
            <a:lvl6pPr marL="3265421" indent="0">
              <a:buNone/>
              <a:defRPr sz="2300" b="1"/>
            </a:lvl6pPr>
            <a:lvl7pPr marL="3918504" indent="0">
              <a:buNone/>
              <a:defRPr sz="2300" b="1"/>
            </a:lvl7pPr>
            <a:lvl8pPr marL="4571589" indent="0">
              <a:buNone/>
              <a:defRPr sz="2300" b="1"/>
            </a:lvl8pPr>
            <a:lvl9pPr marL="5224673" indent="0">
              <a:buNone/>
              <a:defRPr sz="2300" b="1"/>
            </a:lvl9pPr>
          </a:lstStyle>
          <a:p>
            <a:pPr lvl="0"/>
            <a:r>
              <a:rPr lang="en-US" smtClean="0"/>
              <a:t>Click to edit Master text styles</a:t>
            </a:r>
          </a:p>
        </p:txBody>
      </p:sp>
      <p:sp>
        <p:nvSpPr>
          <p:cNvPr id="4" name="Content Placeholder 3"/>
          <p:cNvSpPr>
            <a:spLocks noGrp="1"/>
          </p:cNvSpPr>
          <p:nvPr>
            <p:ph sz="half" idx="2"/>
          </p:nvPr>
        </p:nvSpPr>
        <p:spPr>
          <a:xfrm>
            <a:off x="609598" y="2645245"/>
            <a:ext cx="6583680" cy="2200602"/>
          </a:xfrm>
        </p:spPr>
        <p:txBody>
          <a:bodyPr/>
          <a:lstStyle>
            <a:lvl1pPr marL="402508" indent="-402508">
              <a:defRPr sz="3300"/>
            </a:lvl1pPr>
            <a:lvl2pPr marL="803128" indent="-379832">
              <a:defRPr sz="2900"/>
            </a:lvl2pPr>
            <a:lvl3pPr marL="1162173" indent="-347707">
              <a:defRPr sz="2600"/>
            </a:lvl3pPr>
            <a:lvl4pPr marL="1500431" indent="-326921">
              <a:defRPr sz="2400"/>
            </a:lvl4pPr>
            <a:lvl5pPr marL="1827351" indent="-294795">
              <a:defRPr sz="24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433571" y="2061659"/>
            <a:ext cx="6587230" cy="498598"/>
          </a:xfrm>
        </p:spPr>
        <p:txBody>
          <a:bodyPr anchor="b"/>
          <a:lstStyle>
            <a:lvl1pPr marL="0" indent="0">
              <a:lnSpc>
                <a:spcPct val="90000"/>
              </a:lnSpc>
              <a:spcBef>
                <a:spcPts val="0"/>
              </a:spcBef>
              <a:buNone/>
              <a:defRPr sz="3600" b="1"/>
            </a:lvl1pPr>
            <a:lvl2pPr marL="653084" indent="0">
              <a:buNone/>
              <a:defRPr sz="2900" b="1"/>
            </a:lvl2pPr>
            <a:lvl3pPr marL="1306168" indent="0">
              <a:buNone/>
              <a:defRPr sz="2600" b="1"/>
            </a:lvl3pPr>
            <a:lvl4pPr marL="1959252" indent="0">
              <a:buNone/>
              <a:defRPr sz="2300" b="1"/>
            </a:lvl4pPr>
            <a:lvl5pPr marL="2612337" indent="0">
              <a:buNone/>
              <a:defRPr sz="2300" b="1"/>
            </a:lvl5pPr>
            <a:lvl6pPr marL="3265421" indent="0">
              <a:buNone/>
              <a:defRPr sz="2300" b="1"/>
            </a:lvl6pPr>
            <a:lvl7pPr marL="3918504" indent="0">
              <a:buNone/>
              <a:defRPr sz="2300" b="1"/>
            </a:lvl7pPr>
            <a:lvl8pPr marL="4571589" indent="0">
              <a:buNone/>
              <a:defRPr sz="2300" b="1"/>
            </a:lvl8pPr>
            <a:lvl9pPr marL="5224673" indent="0">
              <a:buNone/>
              <a:defRPr sz="2300" b="1"/>
            </a:lvl9pPr>
          </a:lstStyle>
          <a:p>
            <a:pPr lvl="0"/>
            <a:r>
              <a:rPr lang="en-US" smtClean="0"/>
              <a:t>Click to edit Master text styles</a:t>
            </a:r>
          </a:p>
        </p:txBody>
      </p:sp>
      <p:sp>
        <p:nvSpPr>
          <p:cNvPr id="6" name="Content Placeholder 5"/>
          <p:cNvSpPr>
            <a:spLocks noGrp="1"/>
          </p:cNvSpPr>
          <p:nvPr>
            <p:ph sz="quarter" idx="4"/>
          </p:nvPr>
        </p:nvSpPr>
        <p:spPr>
          <a:xfrm>
            <a:off x="7432042" y="2645245"/>
            <a:ext cx="6588758" cy="2200602"/>
          </a:xfrm>
        </p:spPr>
        <p:txBody>
          <a:bodyPr/>
          <a:lstStyle>
            <a:lvl1pPr marL="423295" indent="-423295">
              <a:defRPr sz="3300"/>
            </a:lvl1pPr>
            <a:lvl2pPr marL="814466" indent="-391170">
              <a:defRPr sz="2900"/>
            </a:lvl2pPr>
            <a:lvl3pPr marL="1173511" indent="-349597">
              <a:defRPr sz="2600"/>
            </a:lvl3pPr>
            <a:lvl4pPr marL="1500431" indent="-338259">
              <a:defRPr sz="2400"/>
            </a:lvl4pPr>
            <a:lvl5pPr marL="1827351" indent="-315583">
              <a:defRPr sz="24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6226"/>
            <a:ext cx="13411200" cy="955646"/>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737360"/>
            <a:ext cx="13411200" cy="2871555"/>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94" r:id="rId1"/>
    <p:sldLayoutId id="2147483722" r:id="rId2"/>
    <p:sldLayoutId id="2147483695" r:id="rId3"/>
    <p:sldLayoutId id="2147483723" r:id="rId4"/>
    <p:sldLayoutId id="2147483696" r:id="rId5"/>
    <p:sldLayoutId id="2147483697" r:id="rId6"/>
    <p:sldLayoutId id="2147483698" r:id="rId7"/>
    <p:sldLayoutId id="2147483699" r:id="rId8"/>
    <p:sldLayoutId id="2147483700" r:id="rId9"/>
    <p:sldLayoutId id="2147483701" r:id="rId10"/>
    <p:sldLayoutId id="2147483724" r:id="rId11"/>
  </p:sldLayoutIdLst>
  <p:transition>
    <p:fade/>
  </p:transition>
  <p:hf hdr="0" dt="0"/>
  <p:txStyles>
    <p:titleStyle>
      <a:lvl1pPr algn="l" defTabSz="1306168" rtl="0" eaLnBrk="1" latinLnBrk="0" hangingPunct="1">
        <a:lnSpc>
          <a:spcPct val="90000"/>
        </a:lnSpc>
        <a:spcBef>
          <a:spcPct val="0"/>
        </a:spcBef>
        <a:buNone/>
        <a:defRPr lang="en-US" sz="6900" b="0" kern="1200" cap="none" spc="-214" dirty="0" smtClean="0">
          <a:ln w="3175">
            <a:noFill/>
          </a:ln>
          <a:solidFill>
            <a:schemeClr val="accent2">
              <a:lumMod val="40000"/>
              <a:lumOff val="60000"/>
            </a:schemeClr>
          </a:solidFill>
          <a:effectLst/>
          <a:latin typeface="Segoe UI" pitchFamily="34" charset="0"/>
          <a:ea typeface="+mn-ea"/>
          <a:cs typeface="Arial" charset="0"/>
        </a:defRPr>
      </a:lvl1pPr>
    </p:titleStyle>
    <p:bodyStyle>
      <a:lvl1pPr marL="657646" indent="-657646" algn="l" defTabSz="1306168" rtl="0" eaLnBrk="1" latinLnBrk="0" hangingPunct="1">
        <a:lnSpc>
          <a:spcPct val="90000"/>
        </a:lnSpc>
        <a:spcBef>
          <a:spcPct val="20000"/>
        </a:spcBef>
        <a:buFont typeface="Segoe UI" pitchFamily="34" charset="0"/>
        <a:buChar char="−"/>
        <a:defRPr sz="4600" kern="1200">
          <a:solidFill>
            <a:schemeClr val="bg1"/>
          </a:solidFill>
          <a:latin typeface="Segoe UI" pitchFamily="34" charset="0"/>
          <a:ea typeface="+mn-ea"/>
          <a:cs typeface="+mn-cs"/>
        </a:defRPr>
      </a:lvl1pPr>
      <a:lvl2pPr marL="1222315" indent="-564669" algn="l" defTabSz="1306168" rtl="0" eaLnBrk="1" latinLnBrk="0" hangingPunct="1">
        <a:lnSpc>
          <a:spcPct val="90000"/>
        </a:lnSpc>
        <a:spcBef>
          <a:spcPct val="20000"/>
        </a:spcBef>
        <a:buFont typeface="Segoe UI" pitchFamily="34" charset="0"/>
        <a:buChar char="−"/>
        <a:defRPr sz="4000" kern="1200">
          <a:solidFill>
            <a:schemeClr val="bg1"/>
          </a:solidFill>
          <a:latin typeface="Segoe UI" pitchFamily="34" charset="0"/>
          <a:ea typeface="+mn-ea"/>
          <a:cs typeface="+mn-cs"/>
        </a:defRPr>
      </a:lvl2pPr>
      <a:lvl3pPr marL="1798322" indent="-576007" algn="l" defTabSz="1306168" rtl="0" eaLnBrk="1" latinLnBrk="0" hangingPunct="1">
        <a:lnSpc>
          <a:spcPct val="90000"/>
        </a:lnSpc>
        <a:spcBef>
          <a:spcPct val="20000"/>
        </a:spcBef>
        <a:buFont typeface="Segoe UI" pitchFamily="34" charset="0"/>
        <a:buChar char="−"/>
        <a:defRPr sz="3400" kern="1200">
          <a:solidFill>
            <a:schemeClr val="bg1"/>
          </a:solidFill>
          <a:latin typeface="Segoe UI" pitchFamily="34" charset="0"/>
          <a:ea typeface="+mn-ea"/>
          <a:cs typeface="+mn-cs"/>
        </a:defRPr>
      </a:lvl3pPr>
      <a:lvl4pPr marL="2292690" indent="-494368" algn="l" defTabSz="1306168" rtl="0" eaLnBrk="1" latinLnBrk="0" hangingPunct="1">
        <a:lnSpc>
          <a:spcPct val="90000"/>
        </a:lnSpc>
        <a:spcBef>
          <a:spcPct val="20000"/>
        </a:spcBef>
        <a:buFont typeface="Segoe UI" pitchFamily="34" charset="0"/>
        <a:buChar char="−"/>
        <a:defRPr sz="2900" kern="1200">
          <a:solidFill>
            <a:schemeClr val="bg1"/>
          </a:solidFill>
          <a:latin typeface="Segoe UI" pitchFamily="34" charset="0"/>
          <a:ea typeface="+mn-ea"/>
          <a:cs typeface="+mn-cs"/>
        </a:defRPr>
      </a:lvl4pPr>
      <a:lvl5pPr marL="2773451" indent="-480762" algn="l" defTabSz="1306168" rtl="0" eaLnBrk="1" latinLnBrk="0" hangingPunct="1">
        <a:lnSpc>
          <a:spcPct val="90000"/>
        </a:lnSpc>
        <a:spcBef>
          <a:spcPct val="20000"/>
        </a:spcBef>
        <a:buFont typeface="Segoe UI" pitchFamily="34" charset="0"/>
        <a:buChar char="−"/>
        <a:defRPr sz="2900" kern="1200">
          <a:solidFill>
            <a:schemeClr val="bg1"/>
          </a:solidFill>
          <a:latin typeface="Segoe UI" pitchFamily="34" charset="0"/>
          <a:ea typeface="+mn-ea"/>
          <a:cs typeface="+mn-cs"/>
        </a:defRPr>
      </a:lvl5pPr>
      <a:lvl6pPr marL="3591962" indent="-326542" algn="l" defTabSz="1306168" rtl="0" eaLnBrk="1" latinLnBrk="0" hangingPunct="1">
        <a:spcBef>
          <a:spcPct val="20000"/>
        </a:spcBef>
        <a:buFont typeface="Arial" pitchFamily="34" charset="0"/>
        <a:buChar char="•"/>
        <a:defRPr sz="2900" kern="1200">
          <a:solidFill>
            <a:schemeClr val="tx1"/>
          </a:solidFill>
          <a:latin typeface="+mn-lt"/>
          <a:ea typeface="+mn-ea"/>
          <a:cs typeface="+mn-cs"/>
        </a:defRPr>
      </a:lvl6pPr>
      <a:lvl7pPr marL="4245046" indent="-326542" algn="l" defTabSz="1306168" rtl="0" eaLnBrk="1" latinLnBrk="0" hangingPunct="1">
        <a:spcBef>
          <a:spcPct val="20000"/>
        </a:spcBef>
        <a:buFont typeface="Arial" pitchFamily="34" charset="0"/>
        <a:buChar char="•"/>
        <a:defRPr sz="2900" kern="1200">
          <a:solidFill>
            <a:schemeClr val="tx1"/>
          </a:solidFill>
          <a:latin typeface="+mn-lt"/>
          <a:ea typeface="+mn-ea"/>
          <a:cs typeface="+mn-cs"/>
        </a:defRPr>
      </a:lvl7pPr>
      <a:lvl8pPr marL="4898131" indent="-326542" algn="l" defTabSz="1306168" rtl="0" eaLnBrk="1" latinLnBrk="0" hangingPunct="1">
        <a:spcBef>
          <a:spcPct val="20000"/>
        </a:spcBef>
        <a:buFont typeface="Arial" pitchFamily="34" charset="0"/>
        <a:buChar char="•"/>
        <a:defRPr sz="2900" kern="1200">
          <a:solidFill>
            <a:schemeClr val="tx1"/>
          </a:solidFill>
          <a:latin typeface="+mn-lt"/>
          <a:ea typeface="+mn-ea"/>
          <a:cs typeface="+mn-cs"/>
        </a:defRPr>
      </a:lvl8pPr>
      <a:lvl9pPr marL="5551215" indent="-326542" algn="l" defTabSz="1306168" rtl="0" eaLnBrk="1" latinLnBrk="0" hangingPunct="1">
        <a:spcBef>
          <a:spcPct val="20000"/>
        </a:spcBef>
        <a:buFont typeface="Arial" pitchFamily="34" charset="0"/>
        <a:buChar char="•"/>
        <a:defRPr sz="2900" kern="1200">
          <a:solidFill>
            <a:schemeClr val="tx1"/>
          </a:solidFill>
          <a:latin typeface="+mn-lt"/>
          <a:ea typeface="+mn-ea"/>
          <a:cs typeface="+mn-cs"/>
        </a:defRPr>
      </a:lvl9pPr>
    </p:bodyStyle>
    <p:otherStyle>
      <a:defPPr>
        <a:defRPr lang="en-US"/>
      </a:defPPr>
      <a:lvl1pPr marL="0" algn="l" defTabSz="1306168" rtl="0" eaLnBrk="1" latinLnBrk="0" hangingPunct="1">
        <a:defRPr sz="2600" kern="1200">
          <a:solidFill>
            <a:schemeClr val="tx1"/>
          </a:solidFill>
          <a:latin typeface="+mn-lt"/>
          <a:ea typeface="+mn-ea"/>
          <a:cs typeface="+mn-cs"/>
        </a:defRPr>
      </a:lvl1pPr>
      <a:lvl2pPr marL="653084" algn="l" defTabSz="1306168" rtl="0" eaLnBrk="1" latinLnBrk="0" hangingPunct="1">
        <a:defRPr sz="2600" kern="1200">
          <a:solidFill>
            <a:schemeClr val="tx1"/>
          </a:solidFill>
          <a:latin typeface="+mn-lt"/>
          <a:ea typeface="+mn-ea"/>
          <a:cs typeface="+mn-cs"/>
        </a:defRPr>
      </a:lvl2pPr>
      <a:lvl3pPr marL="1306168" algn="l" defTabSz="1306168" rtl="0" eaLnBrk="1" latinLnBrk="0" hangingPunct="1">
        <a:defRPr sz="2600" kern="1200">
          <a:solidFill>
            <a:schemeClr val="tx1"/>
          </a:solidFill>
          <a:latin typeface="+mn-lt"/>
          <a:ea typeface="+mn-ea"/>
          <a:cs typeface="+mn-cs"/>
        </a:defRPr>
      </a:lvl3pPr>
      <a:lvl4pPr marL="1959252" algn="l" defTabSz="1306168" rtl="0" eaLnBrk="1" latinLnBrk="0" hangingPunct="1">
        <a:defRPr sz="2600" kern="1200">
          <a:solidFill>
            <a:schemeClr val="tx1"/>
          </a:solidFill>
          <a:latin typeface="+mn-lt"/>
          <a:ea typeface="+mn-ea"/>
          <a:cs typeface="+mn-cs"/>
        </a:defRPr>
      </a:lvl4pPr>
      <a:lvl5pPr marL="2612337" algn="l" defTabSz="1306168" rtl="0" eaLnBrk="1" latinLnBrk="0" hangingPunct="1">
        <a:defRPr sz="2600" kern="1200">
          <a:solidFill>
            <a:schemeClr val="tx1"/>
          </a:solidFill>
          <a:latin typeface="+mn-lt"/>
          <a:ea typeface="+mn-ea"/>
          <a:cs typeface="+mn-cs"/>
        </a:defRPr>
      </a:lvl5pPr>
      <a:lvl6pPr marL="3265421" algn="l" defTabSz="1306168" rtl="0" eaLnBrk="1" latinLnBrk="0" hangingPunct="1">
        <a:defRPr sz="2600" kern="1200">
          <a:solidFill>
            <a:schemeClr val="tx1"/>
          </a:solidFill>
          <a:latin typeface="+mn-lt"/>
          <a:ea typeface="+mn-ea"/>
          <a:cs typeface="+mn-cs"/>
        </a:defRPr>
      </a:lvl6pPr>
      <a:lvl7pPr marL="3918504" algn="l" defTabSz="1306168" rtl="0" eaLnBrk="1" latinLnBrk="0" hangingPunct="1">
        <a:defRPr sz="2600" kern="1200">
          <a:solidFill>
            <a:schemeClr val="tx1"/>
          </a:solidFill>
          <a:latin typeface="+mn-lt"/>
          <a:ea typeface="+mn-ea"/>
          <a:cs typeface="+mn-cs"/>
        </a:defRPr>
      </a:lvl7pPr>
      <a:lvl8pPr marL="4571589" algn="l" defTabSz="1306168" rtl="0" eaLnBrk="1" latinLnBrk="0" hangingPunct="1">
        <a:defRPr sz="2600" kern="1200">
          <a:solidFill>
            <a:schemeClr val="tx1"/>
          </a:solidFill>
          <a:latin typeface="+mn-lt"/>
          <a:ea typeface="+mn-ea"/>
          <a:cs typeface="+mn-cs"/>
        </a:defRPr>
      </a:lvl8pPr>
      <a:lvl9pPr marL="5224673" algn="l" defTabSz="1306168" rtl="0" eaLnBrk="1" latinLnBrk="0" hangingPunct="1">
        <a:defRPr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5.gif"/><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4.xml"/><Relationship Id="rId1" Type="http://schemas.openxmlformats.org/officeDocument/2006/relationships/slideLayout" Target="../slideLayouts/slideLayout6.xm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11" name="Title 1"/>
          <p:cNvSpPr>
            <a:spLocks noGrp="1"/>
          </p:cNvSpPr>
          <p:nvPr>
            <p:ph type="ctrTitle"/>
          </p:nvPr>
        </p:nvSpPr>
        <p:spPr>
          <a:xfrm>
            <a:off x="609596" y="1836740"/>
            <a:ext cx="12291061" cy="640080"/>
          </a:xfrm>
        </p:spPr>
        <p:txBody>
          <a:bodyPr/>
          <a:lstStyle/>
          <a:p>
            <a:r>
              <a:rPr lang="en-US" dirty="0" smtClean="0"/>
              <a:t>Improving Web Site Performance and Scalability While Saving Money</a:t>
            </a:r>
            <a:endParaRPr lang="en-US" dirty="0"/>
          </a:p>
        </p:txBody>
      </p:sp>
      <p:sp>
        <p:nvSpPr>
          <p:cNvPr id="12" name="Subtitle 2"/>
          <p:cNvSpPr>
            <a:spLocks noGrp="1"/>
          </p:cNvSpPr>
          <p:nvPr>
            <p:ph type="subTitle" idx="1"/>
          </p:nvPr>
        </p:nvSpPr>
        <p:spPr>
          <a:xfrm>
            <a:off x="609596" y="3813106"/>
            <a:ext cx="12291061" cy="553998"/>
          </a:xfrm>
        </p:spPr>
        <p:txBody>
          <a:bodyPr/>
          <a:lstStyle/>
          <a:p>
            <a:r>
              <a:rPr lang="en-US" dirty="0" smtClean="0">
                <a:solidFill>
                  <a:schemeClr val="bg1"/>
                </a:solidFill>
              </a:rPr>
              <a:t>Robert Boedigheimer </a:t>
            </a:r>
            <a:r>
              <a:rPr lang="en-US" dirty="0" smtClean="0"/>
              <a:t>∙ </a:t>
            </a:r>
            <a:r>
              <a:rPr lang="en-US" dirty="0" smtClean="0">
                <a:solidFill>
                  <a:schemeClr val="bg1"/>
                </a:solidFill>
              </a:rPr>
              <a:t>Web Application Architect</a:t>
            </a:r>
            <a:endParaRPr lang="en-US" dirty="0">
              <a:solidFill>
                <a:schemeClr val="bg1"/>
              </a:solidFill>
            </a:endParaRPr>
          </a:p>
        </p:txBody>
      </p:sp>
      <p:sp>
        <p:nvSpPr>
          <p:cNvPr id="13" name="Text Placeholder 3"/>
          <p:cNvSpPr>
            <a:spLocks noGrp="1"/>
          </p:cNvSpPr>
          <p:nvPr>
            <p:ph type="body" sz="quarter" idx="10"/>
          </p:nvPr>
        </p:nvSpPr>
        <p:spPr>
          <a:xfrm>
            <a:off x="609596" y="4678325"/>
            <a:ext cx="11460485" cy="1200329"/>
          </a:xfrm>
        </p:spPr>
        <p:txBody>
          <a:bodyPr/>
          <a:lstStyle/>
          <a:p>
            <a:pPr>
              <a:lnSpc>
                <a:spcPct val="100000"/>
              </a:lnSpc>
            </a:pPr>
            <a:r>
              <a:rPr lang="en-US" sz="2600" dirty="0" smtClean="0">
                <a:solidFill>
                  <a:schemeClr val="accent2">
                    <a:lumMod val="40000"/>
                    <a:lumOff val="60000"/>
                  </a:schemeClr>
                </a:solidFill>
              </a:rPr>
              <a:t>@</a:t>
            </a:r>
            <a:r>
              <a:rPr lang="en-US" sz="2600" dirty="0" err="1" smtClean="0">
                <a:solidFill>
                  <a:schemeClr val="accent2">
                    <a:lumMod val="40000"/>
                    <a:lumOff val="60000"/>
                  </a:schemeClr>
                </a:solidFill>
              </a:rPr>
              <a:t>boedie</a:t>
            </a:r>
            <a:endParaRPr lang="en-US" sz="2600" dirty="0">
              <a:solidFill>
                <a:schemeClr val="accent2">
                  <a:lumMod val="40000"/>
                  <a:lumOff val="60000"/>
                </a:schemeClr>
              </a:solidFill>
            </a:endParaRPr>
          </a:p>
          <a:p>
            <a:pPr>
              <a:lnSpc>
                <a:spcPct val="100000"/>
              </a:lnSpc>
            </a:pPr>
            <a:r>
              <a:rPr lang="en-US" sz="2600" dirty="0" smtClean="0">
                <a:solidFill>
                  <a:schemeClr val="accent2">
                    <a:lumMod val="40000"/>
                    <a:lumOff val="60000"/>
                  </a:schemeClr>
                </a:solidFill>
              </a:rPr>
              <a:t>robertb@aspalliance.com</a:t>
            </a:r>
            <a:endParaRPr lang="en-US" sz="2600" dirty="0">
              <a:solidFill>
                <a:schemeClr val="accent2">
                  <a:lumMod val="40000"/>
                  <a:lumOff val="60000"/>
                </a:schemeClr>
              </a:solidFill>
            </a:endParaRPr>
          </a:p>
          <a:p>
            <a:pPr>
              <a:lnSpc>
                <a:spcPct val="100000"/>
              </a:lnSpc>
            </a:pPr>
            <a:r>
              <a:rPr lang="en-US" sz="2600" dirty="0" smtClean="0">
                <a:solidFill>
                  <a:schemeClr val="accent2">
                    <a:lumMod val="40000"/>
                    <a:lumOff val="60000"/>
                  </a:schemeClr>
                </a:solidFill>
              </a:rPr>
              <a:t>http://blogs.aspadvice.com/robertb</a:t>
            </a:r>
            <a:endParaRPr lang="en-US" sz="2600" dirty="0">
              <a:solidFill>
                <a:schemeClr val="accent2">
                  <a:lumMod val="40000"/>
                  <a:lumOff val="60000"/>
                </a:schemeClr>
              </a:solidFill>
            </a:endParaRP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HTTP Compression</a:t>
            </a:r>
            <a:endParaRPr lang="en-US" dirty="0"/>
          </a:p>
        </p:txBody>
      </p:sp>
      <p:sp>
        <p:nvSpPr>
          <p:cNvPr id="3" name="Content Placeholder 2"/>
          <p:cNvSpPr>
            <a:spLocks noGrp="1"/>
          </p:cNvSpPr>
          <p:nvPr>
            <p:ph idx="1"/>
          </p:nvPr>
        </p:nvSpPr>
        <p:spPr>
          <a:xfrm>
            <a:off x="609600" y="1695449"/>
            <a:ext cx="13411200" cy="6168390"/>
          </a:xfrm>
        </p:spPr>
        <p:txBody>
          <a:bodyPr>
            <a:normAutofit/>
          </a:bodyPr>
          <a:lstStyle/>
          <a:p>
            <a:r>
              <a:rPr lang="en-US" dirty="0" smtClean="0"/>
              <a:t>Server evaluates the “Accept-Encoding” header for request, compresses resulting response</a:t>
            </a:r>
          </a:p>
          <a:p>
            <a:pPr>
              <a:buNone/>
            </a:pPr>
            <a:endParaRPr lang="en-US" dirty="0" smtClean="0"/>
          </a:p>
          <a:p>
            <a:r>
              <a:rPr lang="en-US" dirty="0" smtClean="0"/>
              <a:t>Implemented in February 2003 when about 3% of Fortune 1000 web sites utilized</a:t>
            </a:r>
          </a:p>
          <a:p>
            <a:r>
              <a:rPr lang="en-US" dirty="0" smtClean="0"/>
              <a:t>Used 53% less bandwidth, ~25% faster Keynote measurements</a:t>
            </a:r>
          </a:p>
          <a:p>
            <a:r>
              <a:rPr lang="en-US" dirty="0" smtClean="0"/>
              <a:t>Now use IIS Compression (free)</a:t>
            </a:r>
            <a:endParaRPr lang="en-US" dirty="0"/>
          </a:p>
        </p:txBody>
      </p:sp>
    </p:spTree>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HTTP Compression (cont)</a:t>
            </a:r>
            <a:endParaRPr lang="en-US" dirty="0"/>
          </a:p>
        </p:txBody>
      </p:sp>
      <p:sp>
        <p:nvSpPr>
          <p:cNvPr id="3" name="Content Placeholder 2"/>
          <p:cNvSpPr>
            <a:spLocks noGrp="1"/>
          </p:cNvSpPr>
          <p:nvPr>
            <p:ph idx="1"/>
          </p:nvPr>
        </p:nvSpPr>
        <p:spPr>
          <a:xfrm>
            <a:off x="609600" y="1737360"/>
            <a:ext cx="13411200" cy="5213735"/>
          </a:xfrm>
        </p:spPr>
        <p:txBody>
          <a:bodyPr/>
          <a:lstStyle/>
          <a:p>
            <a:r>
              <a:rPr lang="en-US" dirty="0" smtClean="0"/>
              <a:t>IIS 7</a:t>
            </a:r>
          </a:p>
          <a:p>
            <a:pPr lvl="1"/>
            <a:r>
              <a:rPr lang="en-US" dirty="0" smtClean="0"/>
              <a:t>Can control when to stop using if CPU usage is too high</a:t>
            </a:r>
          </a:p>
          <a:p>
            <a:pPr lvl="1"/>
            <a:r>
              <a:rPr lang="en-US" dirty="0" smtClean="0"/>
              <a:t>Minimum default file size is 256K</a:t>
            </a:r>
          </a:p>
          <a:p>
            <a:pPr lvl="1"/>
            <a:r>
              <a:rPr lang="en-US" dirty="0" smtClean="0"/>
              <a:t>Only static compression is on by default</a:t>
            </a:r>
          </a:p>
          <a:p>
            <a:pPr lvl="2"/>
            <a:endParaRPr lang="en-US" dirty="0" smtClean="0"/>
          </a:p>
          <a:p>
            <a:r>
              <a:rPr lang="en-US" dirty="0" smtClean="0"/>
              <a:t>Detailed article about enabling IIS 6 compression at http://tinyurl.com/yjdo7w</a:t>
            </a:r>
            <a:endParaRPr lang="en-US" dirty="0"/>
          </a:p>
        </p:txBody>
      </p:sp>
      <p:pic>
        <p:nvPicPr>
          <p:cNvPr id="4" name="Picture 2" descr="C:\Program Files\Microsoft Office\MEDIA\OFFICE12\Bullets\j0115867.gif"/>
          <p:cNvPicPr>
            <a:picLocks noChangeAspect="1" noChangeArrowheads="1"/>
          </p:cNvPicPr>
          <p:nvPr/>
        </p:nvPicPr>
        <p:blipFill>
          <a:blip r:embed="rId3" cstate="print"/>
          <a:srcRect/>
          <a:stretch>
            <a:fillRect/>
          </a:stretch>
        </p:blipFill>
        <p:spPr bwMode="auto">
          <a:xfrm>
            <a:off x="14386560" y="8001000"/>
            <a:ext cx="182880" cy="137160"/>
          </a:xfrm>
          <a:prstGeom prst="rect">
            <a:avLst/>
          </a:prstGeom>
          <a:noFill/>
        </p:spPr>
      </p:pic>
    </p:spTree>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Content Expirations</a:t>
            </a:r>
            <a:endParaRPr lang="en-US" dirty="0"/>
          </a:p>
        </p:txBody>
      </p:sp>
      <p:sp>
        <p:nvSpPr>
          <p:cNvPr id="3" name="Content Placeholder 2"/>
          <p:cNvSpPr>
            <a:spLocks noGrp="1"/>
          </p:cNvSpPr>
          <p:nvPr>
            <p:ph idx="1"/>
          </p:nvPr>
        </p:nvSpPr>
        <p:spPr>
          <a:xfrm>
            <a:off x="609600" y="1695449"/>
            <a:ext cx="13411200" cy="6168390"/>
          </a:xfrm>
        </p:spPr>
        <p:txBody>
          <a:bodyPr>
            <a:normAutofit fontScale="92500"/>
          </a:bodyPr>
          <a:lstStyle/>
          <a:p>
            <a:r>
              <a:rPr lang="en-US" dirty="0" smtClean="0"/>
              <a:t>Client asks “if-modified-since”</a:t>
            </a:r>
          </a:p>
          <a:p>
            <a:r>
              <a:rPr lang="en-US" dirty="0" smtClean="0"/>
              <a:t>Small content files it is just as expensive to see if modified as to receive content</a:t>
            </a:r>
          </a:p>
          <a:p>
            <a:r>
              <a:rPr lang="en-US" dirty="0" smtClean="0"/>
              <a:t>Leverage user’s browser cache</a:t>
            </a:r>
          </a:p>
          <a:p>
            <a:endParaRPr lang="en-US" dirty="0" smtClean="0"/>
          </a:p>
          <a:p>
            <a:r>
              <a:rPr lang="en-US" dirty="0" smtClean="0"/>
              <a:t>Setup expiration times for content folders</a:t>
            </a:r>
          </a:p>
          <a:p>
            <a:r>
              <a:rPr lang="en-US" dirty="0" smtClean="0"/>
              <a:t>Avoid requests for files that seldom change (.</a:t>
            </a:r>
            <a:r>
              <a:rPr lang="en-US" dirty="0" err="1" smtClean="0"/>
              <a:t>js</a:t>
            </a:r>
            <a:r>
              <a:rPr lang="en-US" dirty="0" smtClean="0"/>
              <a:t>, .</a:t>
            </a:r>
            <a:r>
              <a:rPr lang="en-US" dirty="0" err="1" smtClean="0"/>
              <a:t>css</a:t>
            </a:r>
            <a:r>
              <a:rPr lang="en-US" dirty="0" smtClean="0"/>
              <a:t>, images, etc)</a:t>
            </a:r>
          </a:p>
          <a:p>
            <a:r>
              <a:rPr lang="en-US" dirty="0" smtClean="0"/>
              <a:t>Rename the file if need to override browser caching</a:t>
            </a:r>
            <a:endParaRPr lang="en-US" dirty="0"/>
          </a:p>
        </p:txBody>
      </p:sp>
    </p:spTree>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Content Expirations (cont)</a:t>
            </a:r>
            <a:endParaRPr lang="en-US" dirty="0"/>
          </a:p>
        </p:txBody>
      </p:sp>
      <p:pic>
        <p:nvPicPr>
          <p:cNvPr id="4" name="Picture 2" descr="C:\Program Files\Microsoft Office\MEDIA\OFFICE12\Bullets\j0115867.gif"/>
          <p:cNvPicPr>
            <a:picLocks noChangeAspect="1" noChangeArrowheads="1"/>
          </p:cNvPicPr>
          <p:nvPr/>
        </p:nvPicPr>
        <p:blipFill>
          <a:blip r:embed="rId2" cstate="print"/>
          <a:srcRect/>
          <a:stretch>
            <a:fillRect/>
          </a:stretch>
        </p:blipFill>
        <p:spPr bwMode="auto">
          <a:xfrm>
            <a:off x="14386560" y="8001000"/>
            <a:ext cx="182880" cy="137160"/>
          </a:xfrm>
          <a:prstGeom prst="rect">
            <a:avLst/>
          </a:prstGeom>
          <a:noFill/>
        </p:spPr>
      </p:pic>
      <p:pic>
        <p:nvPicPr>
          <p:cNvPr id="2050" name="Picture 2"/>
          <p:cNvPicPr>
            <a:picLocks noChangeAspect="1" noChangeArrowheads="1"/>
          </p:cNvPicPr>
          <p:nvPr/>
        </p:nvPicPr>
        <p:blipFill>
          <a:blip r:embed="rId3" cstate="print"/>
          <a:srcRect/>
          <a:stretch>
            <a:fillRect/>
          </a:stretch>
        </p:blipFill>
        <p:spPr bwMode="auto">
          <a:xfrm>
            <a:off x="4191001" y="2240280"/>
            <a:ext cx="7269480" cy="4892040"/>
          </a:xfrm>
          <a:prstGeom prst="rect">
            <a:avLst/>
          </a:prstGeom>
          <a:noFill/>
          <a:ln w="9525">
            <a:noFill/>
            <a:miter lim="800000"/>
            <a:headEnd/>
            <a:tailEnd/>
          </a:ln>
        </p:spPr>
      </p:pic>
    </p:spTree>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CSS and JavaScript External</a:t>
            </a:r>
            <a:endParaRPr lang="en-US" dirty="0"/>
          </a:p>
        </p:txBody>
      </p:sp>
      <p:sp>
        <p:nvSpPr>
          <p:cNvPr id="3" name="Content Placeholder 2"/>
          <p:cNvSpPr>
            <a:spLocks noGrp="1"/>
          </p:cNvSpPr>
          <p:nvPr>
            <p:ph idx="1"/>
          </p:nvPr>
        </p:nvSpPr>
        <p:spPr>
          <a:xfrm>
            <a:off x="609600" y="1695449"/>
            <a:ext cx="13411200" cy="3305520"/>
          </a:xfrm>
        </p:spPr>
        <p:txBody>
          <a:bodyPr/>
          <a:lstStyle/>
          <a:p>
            <a:r>
              <a:rPr lang="en-US" dirty="0" smtClean="0"/>
              <a:t>(Almost) always put CSS and JavaScript in external files</a:t>
            </a:r>
          </a:p>
          <a:p>
            <a:pPr lvl="1"/>
            <a:r>
              <a:rPr lang="en-US" dirty="0" smtClean="0"/>
              <a:t>Reduces page size(s)</a:t>
            </a:r>
          </a:p>
          <a:p>
            <a:pPr lvl="1"/>
            <a:r>
              <a:rPr lang="en-US" dirty="0" smtClean="0"/>
              <a:t>Allows reuse</a:t>
            </a:r>
          </a:p>
          <a:p>
            <a:pPr lvl="1"/>
            <a:r>
              <a:rPr lang="en-US" dirty="0" smtClean="0"/>
              <a:t>Able to use expirations</a:t>
            </a:r>
            <a:endParaRPr lang="en-US" dirty="0"/>
          </a:p>
        </p:txBody>
      </p:sp>
    </p:spTree>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ETags</a:t>
            </a:r>
            <a:endParaRPr lang="en-US" dirty="0"/>
          </a:p>
        </p:txBody>
      </p:sp>
      <p:sp>
        <p:nvSpPr>
          <p:cNvPr id="3" name="Content Placeholder 2"/>
          <p:cNvSpPr>
            <a:spLocks noGrp="1"/>
          </p:cNvSpPr>
          <p:nvPr>
            <p:ph idx="1"/>
          </p:nvPr>
        </p:nvSpPr>
        <p:spPr>
          <a:xfrm>
            <a:off x="609600" y="1695449"/>
            <a:ext cx="13411200" cy="6259830"/>
          </a:xfrm>
        </p:spPr>
        <p:txBody>
          <a:bodyPr>
            <a:normAutofit fontScale="92500"/>
          </a:bodyPr>
          <a:lstStyle/>
          <a:p>
            <a:r>
              <a:rPr lang="en-US" dirty="0" smtClean="0"/>
              <a:t>Used for cache validation</a:t>
            </a:r>
          </a:p>
          <a:p>
            <a:r>
              <a:rPr lang="en-US" dirty="0" smtClean="0"/>
              <a:t>IIS sends the </a:t>
            </a:r>
            <a:r>
              <a:rPr lang="en-US" dirty="0" err="1" smtClean="0"/>
              <a:t>ETag</a:t>
            </a:r>
            <a:r>
              <a:rPr lang="en-US" dirty="0" smtClean="0"/>
              <a:t> header in response for </a:t>
            </a:r>
            <a:r>
              <a:rPr lang="en-US" b="1" dirty="0" smtClean="0"/>
              <a:t>static</a:t>
            </a:r>
            <a:r>
              <a:rPr lang="en-US" dirty="0" smtClean="0"/>
              <a:t> files</a:t>
            </a:r>
          </a:p>
          <a:p>
            <a:pPr lvl="1"/>
            <a:r>
              <a:rPr lang="en-US" dirty="0" err="1" smtClean="0"/>
              <a:t>hash:changeNumber</a:t>
            </a:r>
            <a:endParaRPr lang="en-US" dirty="0" smtClean="0"/>
          </a:p>
          <a:p>
            <a:r>
              <a:rPr lang="en-US" dirty="0" smtClean="0"/>
              <a:t>IIS 6	</a:t>
            </a:r>
          </a:p>
          <a:p>
            <a:pPr lvl="1"/>
            <a:r>
              <a:rPr lang="en-US" dirty="0" err="1" smtClean="0"/>
              <a:t>changeNumber</a:t>
            </a:r>
            <a:r>
              <a:rPr lang="en-US" dirty="0" smtClean="0"/>
              <a:t> – specific to server</a:t>
            </a:r>
          </a:p>
          <a:p>
            <a:pPr lvl="1"/>
            <a:r>
              <a:rPr lang="en-US" dirty="0" smtClean="0"/>
              <a:t>Setup a custom response header “</a:t>
            </a:r>
            <a:r>
              <a:rPr lang="en-US" dirty="0" err="1" smtClean="0"/>
              <a:t>ETag</a:t>
            </a:r>
            <a:r>
              <a:rPr lang="en-US" dirty="0" smtClean="0"/>
              <a:t>” with no value</a:t>
            </a:r>
          </a:p>
          <a:p>
            <a:r>
              <a:rPr lang="en-US" dirty="0" smtClean="0"/>
              <a:t>IIS 7</a:t>
            </a:r>
          </a:p>
          <a:p>
            <a:pPr lvl="1"/>
            <a:r>
              <a:rPr lang="en-US" dirty="0" err="1" smtClean="0"/>
              <a:t>changeNumber</a:t>
            </a:r>
            <a:r>
              <a:rPr lang="en-US" dirty="0" smtClean="0"/>
              <a:t> - 0 by default</a:t>
            </a:r>
          </a:p>
          <a:p>
            <a:pPr lvl="1"/>
            <a:r>
              <a:rPr lang="en-US" dirty="0" smtClean="0"/>
              <a:t>Completely remove header with </a:t>
            </a:r>
            <a:r>
              <a:rPr lang="en-US" dirty="0" err="1" smtClean="0"/>
              <a:t>HttpModule</a:t>
            </a:r>
            <a:endParaRPr lang="en-US" dirty="0" smtClean="0"/>
          </a:p>
          <a:p>
            <a:pPr lvl="1"/>
            <a:endParaRPr lang="en-US" dirty="0" smtClean="0"/>
          </a:p>
          <a:p>
            <a:endParaRPr lang="en-US" dirty="0" smtClean="0"/>
          </a:p>
          <a:p>
            <a:pPr lvl="1"/>
            <a:endParaRPr lang="en-US" dirty="0"/>
          </a:p>
        </p:txBody>
      </p:sp>
      <p:pic>
        <p:nvPicPr>
          <p:cNvPr id="4" name="Picture 2" descr="C:\Program Files\Microsoft Office\MEDIA\OFFICE12\Bullets\j0115867.gif"/>
          <p:cNvPicPr>
            <a:picLocks noChangeAspect="1" noChangeArrowheads="1"/>
          </p:cNvPicPr>
          <p:nvPr/>
        </p:nvPicPr>
        <p:blipFill>
          <a:blip r:embed="rId3" cstate="print"/>
          <a:srcRect/>
          <a:stretch>
            <a:fillRect/>
          </a:stretch>
        </p:blipFill>
        <p:spPr bwMode="auto">
          <a:xfrm>
            <a:off x="14386560" y="8001000"/>
            <a:ext cx="182880" cy="137160"/>
          </a:xfrm>
          <a:prstGeom prst="rect">
            <a:avLst/>
          </a:prstGeom>
          <a:noFill/>
        </p:spPr>
      </p:pic>
    </p:spTree>
  </p:cSld>
  <p:clrMapOvr>
    <a:masterClrMapping/>
  </p:clrMapOvr>
  <p:transition>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6226"/>
            <a:ext cx="11318240" cy="914096"/>
          </a:xfrm>
        </p:spPr>
        <p:txBody>
          <a:bodyPr/>
          <a:lstStyle/>
          <a:p>
            <a:r>
              <a:rPr lang="en-US" sz="6600" dirty="0" smtClean="0"/>
              <a:t>Minification and Consolidation</a:t>
            </a:r>
            <a:endParaRPr lang="en-US" sz="6600" dirty="0"/>
          </a:p>
        </p:txBody>
      </p:sp>
      <p:sp>
        <p:nvSpPr>
          <p:cNvPr id="3" name="Content Placeholder 2"/>
          <p:cNvSpPr>
            <a:spLocks noGrp="1"/>
          </p:cNvSpPr>
          <p:nvPr>
            <p:ph idx="1"/>
          </p:nvPr>
        </p:nvSpPr>
        <p:spPr>
          <a:xfrm>
            <a:off x="609600" y="1695449"/>
            <a:ext cx="13411200" cy="6259830"/>
          </a:xfrm>
        </p:spPr>
        <p:txBody>
          <a:bodyPr>
            <a:normAutofit fontScale="92500" lnSpcReduction="20000"/>
          </a:bodyPr>
          <a:lstStyle/>
          <a:p>
            <a:r>
              <a:rPr lang="en-US" dirty="0" smtClean="0"/>
              <a:t>Minimize CSS and JavaScript files</a:t>
            </a:r>
          </a:p>
          <a:p>
            <a:pPr lvl="1"/>
            <a:r>
              <a:rPr lang="en-US" dirty="0" smtClean="0"/>
              <a:t>Remove whitespace, comments, excessive semicolons, etc</a:t>
            </a:r>
          </a:p>
          <a:p>
            <a:r>
              <a:rPr lang="en-US" dirty="0" smtClean="0"/>
              <a:t>Microsoft Ajax </a:t>
            </a:r>
            <a:r>
              <a:rPr lang="en-US" dirty="0" err="1" smtClean="0"/>
              <a:t>Minifier</a:t>
            </a:r>
            <a:r>
              <a:rPr lang="en-US" dirty="0" smtClean="0"/>
              <a:t> (Codeplex.com)</a:t>
            </a:r>
          </a:p>
          <a:p>
            <a:pPr lvl="1"/>
            <a:r>
              <a:rPr lang="en-US" dirty="0" smtClean="0"/>
              <a:t>Command line, .</a:t>
            </a:r>
            <a:r>
              <a:rPr lang="en-US" dirty="0" err="1" smtClean="0"/>
              <a:t>dll</a:t>
            </a:r>
            <a:r>
              <a:rPr lang="en-US" dirty="0" smtClean="0"/>
              <a:t>, and build tasks</a:t>
            </a:r>
          </a:p>
          <a:p>
            <a:r>
              <a:rPr lang="en-US" dirty="0" err="1" smtClean="0"/>
              <a:t>MSBuild</a:t>
            </a:r>
            <a:endParaRPr lang="en-US" dirty="0" smtClean="0"/>
          </a:p>
          <a:p>
            <a:pPr lvl="1"/>
            <a:r>
              <a:rPr lang="en-US" dirty="0" smtClean="0"/>
              <a:t>Tasks</a:t>
            </a:r>
          </a:p>
          <a:p>
            <a:pPr lvl="1"/>
            <a:r>
              <a:rPr lang="en-US" dirty="0" smtClean="0"/>
              <a:t>Extension Pack (version #)</a:t>
            </a:r>
          </a:p>
          <a:p>
            <a:r>
              <a:rPr lang="en-US" dirty="0" smtClean="0"/>
              <a:t>jQuery-1.4.2.js minimized 55.5%</a:t>
            </a:r>
          </a:p>
          <a:p>
            <a:r>
              <a:rPr lang="en-US" dirty="0" smtClean="0"/>
              <a:t>Test after minimize!</a:t>
            </a:r>
          </a:p>
          <a:p>
            <a:endParaRPr lang="en-US" dirty="0" smtClean="0"/>
          </a:p>
          <a:p>
            <a:r>
              <a:rPr lang="en-US" dirty="0" smtClean="0"/>
              <a:t>http://aspalliance.com/1992</a:t>
            </a:r>
          </a:p>
          <a:p>
            <a:pPr>
              <a:buNone/>
            </a:pPr>
            <a:endParaRPr lang="en-US" dirty="0" smtClean="0"/>
          </a:p>
        </p:txBody>
      </p:sp>
      <p:pic>
        <p:nvPicPr>
          <p:cNvPr id="4" name="Picture 2" descr="C:\Program Files\Microsoft Office\MEDIA\OFFICE12\Bullets\j0115867.gif"/>
          <p:cNvPicPr>
            <a:picLocks noChangeAspect="1" noChangeArrowheads="1"/>
          </p:cNvPicPr>
          <p:nvPr/>
        </p:nvPicPr>
        <p:blipFill>
          <a:blip r:embed="rId3" cstate="print"/>
          <a:srcRect/>
          <a:stretch>
            <a:fillRect/>
          </a:stretch>
        </p:blipFill>
        <p:spPr bwMode="auto">
          <a:xfrm>
            <a:off x="14386560" y="8001000"/>
            <a:ext cx="182880" cy="137160"/>
          </a:xfrm>
          <a:prstGeom prst="rect">
            <a:avLst/>
          </a:prstGeom>
          <a:noFill/>
        </p:spPr>
      </p:pic>
    </p:spTree>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CSS Sprites</a:t>
            </a:r>
            <a:endParaRPr lang="en-US" dirty="0"/>
          </a:p>
        </p:txBody>
      </p:sp>
      <p:sp>
        <p:nvSpPr>
          <p:cNvPr id="3" name="Content Placeholder 2"/>
          <p:cNvSpPr>
            <a:spLocks noGrp="1"/>
          </p:cNvSpPr>
          <p:nvPr>
            <p:ph idx="1"/>
          </p:nvPr>
        </p:nvSpPr>
        <p:spPr>
          <a:xfrm>
            <a:off x="609600" y="1695449"/>
            <a:ext cx="13411200" cy="6076950"/>
          </a:xfrm>
        </p:spPr>
        <p:txBody>
          <a:bodyPr>
            <a:normAutofit/>
          </a:bodyPr>
          <a:lstStyle/>
          <a:p>
            <a:r>
              <a:rPr lang="en-US" dirty="0" smtClean="0"/>
              <a:t>Combine </a:t>
            </a:r>
            <a:r>
              <a:rPr lang="en-US" b="1" dirty="0" smtClean="0"/>
              <a:t>small</a:t>
            </a:r>
            <a:r>
              <a:rPr lang="en-US" dirty="0" smtClean="0"/>
              <a:t> images into a single image</a:t>
            </a:r>
          </a:p>
          <a:p>
            <a:r>
              <a:rPr lang="en-US" dirty="0" smtClean="0"/>
              <a:t>Use CSS to “index” into the larger image</a:t>
            </a:r>
          </a:p>
          <a:p>
            <a:endParaRPr lang="en-US" dirty="0" smtClean="0"/>
          </a:p>
          <a:p>
            <a:r>
              <a:rPr lang="en-US" dirty="0" smtClean="0"/>
              <a:t>Often 70-95% of time taken for a user is time requesting components (images, .</a:t>
            </a:r>
            <a:r>
              <a:rPr lang="en-US" dirty="0" err="1" smtClean="0"/>
              <a:t>css</a:t>
            </a:r>
            <a:r>
              <a:rPr lang="en-US" dirty="0" smtClean="0"/>
              <a:t>, .</a:t>
            </a:r>
            <a:r>
              <a:rPr lang="en-US" dirty="0" err="1" smtClean="0"/>
              <a:t>js</a:t>
            </a:r>
            <a:r>
              <a:rPr lang="en-US" dirty="0" smtClean="0"/>
              <a:t>)</a:t>
            </a:r>
          </a:p>
          <a:p>
            <a:r>
              <a:rPr lang="en-US" dirty="0" smtClean="0"/>
              <a:t>Reduce the number of requests</a:t>
            </a:r>
          </a:p>
          <a:p>
            <a:endParaRPr lang="en-US" dirty="0" smtClean="0"/>
          </a:p>
          <a:p>
            <a:r>
              <a:rPr lang="en-US" dirty="0" smtClean="0"/>
              <a:t>http://spritegen.website-performance.org/</a:t>
            </a:r>
            <a:endParaRPr lang="en-US" dirty="0"/>
          </a:p>
        </p:txBody>
      </p:sp>
      <p:pic>
        <p:nvPicPr>
          <p:cNvPr id="4" name="Picture 2" descr="C:\Program Files\Microsoft Office\MEDIA\OFFICE12\Bullets\j0115867.gif"/>
          <p:cNvPicPr>
            <a:picLocks noChangeAspect="1" noChangeArrowheads="1"/>
          </p:cNvPicPr>
          <p:nvPr/>
        </p:nvPicPr>
        <p:blipFill>
          <a:blip r:embed="rId3" cstate="print"/>
          <a:srcRect/>
          <a:stretch>
            <a:fillRect/>
          </a:stretch>
        </p:blipFill>
        <p:spPr bwMode="auto">
          <a:xfrm>
            <a:off x="14386560" y="8001000"/>
            <a:ext cx="182880" cy="137160"/>
          </a:xfrm>
          <a:prstGeom prst="rect">
            <a:avLst/>
          </a:prstGeom>
          <a:noFill/>
        </p:spPr>
      </p:pic>
    </p:spTree>
  </p:cSld>
  <p:clrMapOvr>
    <a:masterClrMapping/>
  </p:clrMapOvr>
  <p:transition>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Images</a:t>
            </a:r>
            <a:endParaRPr lang="en-US" dirty="0"/>
          </a:p>
        </p:txBody>
      </p:sp>
      <p:sp>
        <p:nvSpPr>
          <p:cNvPr id="3" name="Content Placeholder 2"/>
          <p:cNvSpPr>
            <a:spLocks noGrp="1"/>
          </p:cNvSpPr>
          <p:nvPr>
            <p:ph idx="1"/>
          </p:nvPr>
        </p:nvSpPr>
        <p:spPr>
          <a:xfrm>
            <a:off x="609600" y="1695450"/>
            <a:ext cx="13411200" cy="5456878"/>
          </a:xfrm>
        </p:spPr>
        <p:txBody>
          <a:bodyPr/>
          <a:lstStyle/>
          <a:p>
            <a:r>
              <a:rPr lang="en-US" dirty="0" smtClean="0"/>
              <a:t>JPEG (photos), PNG/GIF (rest)</a:t>
            </a:r>
          </a:p>
          <a:p>
            <a:r>
              <a:rPr lang="en-US" dirty="0" smtClean="0"/>
              <a:t>JPEG compression</a:t>
            </a:r>
          </a:p>
          <a:p>
            <a:pPr lvl="1"/>
            <a:r>
              <a:rPr lang="en-US" dirty="0" smtClean="0"/>
              <a:t>Tradeoff size vs. quality, often cut size by 50% without any impact</a:t>
            </a:r>
          </a:p>
          <a:p>
            <a:r>
              <a:rPr lang="en-US" dirty="0" smtClean="0"/>
              <a:t>Image optimizers</a:t>
            </a:r>
          </a:p>
          <a:p>
            <a:pPr lvl="1"/>
            <a:r>
              <a:rPr lang="en-US" dirty="0" err="1" smtClean="0"/>
              <a:t>Jpegtran</a:t>
            </a:r>
            <a:r>
              <a:rPr lang="en-US" dirty="0" smtClean="0"/>
              <a:t> – removes unnecessary metadata, lossless</a:t>
            </a:r>
          </a:p>
          <a:p>
            <a:pPr lvl="1"/>
            <a:r>
              <a:rPr lang="en-US" dirty="0" err="1" smtClean="0"/>
              <a:t>Pngcrush</a:t>
            </a:r>
            <a:r>
              <a:rPr lang="en-US" dirty="0" smtClean="0"/>
              <a:t> – PNG optimizer</a:t>
            </a:r>
          </a:p>
          <a:p>
            <a:pPr lvl="1"/>
            <a:r>
              <a:rPr lang="en-US" dirty="0" err="1" smtClean="0"/>
              <a:t>Smush.it</a:t>
            </a:r>
            <a:r>
              <a:rPr lang="en-US" dirty="0" smtClean="0"/>
              <a:t>, http://tinyurl.com/r4b36b</a:t>
            </a:r>
          </a:p>
        </p:txBody>
      </p:sp>
      <p:pic>
        <p:nvPicPr>
          <p:cNvPr id="4" name="Picture 2" descr="C:\Program Files\Microsoft Office\MEDIA\OFFICE12\Bullets\j0115867.gif"/>
          <p:cNvPicPr>
            <a:picLocks noChangeAspect="1" noChangeArrowheads="1"/>
          </p:cNvPicPr>
          <p:nvPr/>
        </p:nvPicPr>
        <p:blipFill>
          <a:blip r:embed="rId2" cstate="print"/>
          <a:srcRect/>
          <a:stretch>
            <a:fillRect/>
          </a:stretch>
        </p:blipFill>
        <p:spPr bwMode="auto">
          <a:xfrm>
            <a:off x="14386560" y="8001000"/>
            <a:ext cx="182880" cy="137160"/>
          </a:xfrm>
          <a:prstGeom prst="rect">
            <a:avLst/>
          </a:prstGeom>
          <a:noFill/>
        </p:spPr>
      </p:pic>
    </p:spTree>
  </p:cSld>
  <p:clrMapOvr>
    <a:masterClrMapping/>
  </p:clrMapOvr>
  <p:transition>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Favicon.ico Caching</a:t>
            </a:r>
            <a:endParaRPr lang="en-US" dirty="0"/>
          </a:p>
        </p:txBody>
      </p:sp>
      <p:sp>
        <p:nvSpPr>
          <p:cNvPr id="3" name="Content Placeholder 2"/>
          <p:cNvSpPr>
            <a:spLocks noGrp="1"/>
          </p:cNvSpPr>
          <p:nvPr>
            <p:ph idx="1"/>
          </p:nvPr>
        </p:nvSpPr>
        <p:spPr>
          <a:xfrm>
            <a:off x="609600" y="1695450"/>
            <a:ext cx="13411200" cy="3367076"/>
          </a:xfrm>
        </p:spPr>
        <p:txBody>
          <a:bodyPr/>
          <a:lstStyle/>
          <a:p>
            <a:r>
              <a:rPr lang="en-US" dirty="0" smtClean="0"/>
              <a:t>By default, most browsers automatically look for this file in root folder of site (use for favorites, address bar, etc)</a:t>
            </a:r>
          </a:p>
          <a:p>
            <a:r>
              <a:rPr lang="en-US" dirty="0" smtClean="0"/>
              <a:t>Use &lt;link&gt; to point to a specific image</a:t>
            </a:r>
          </a:p>
          <a:p>
            <a:pPr lvl="1"/>
            <a:r>
              <a:rPr lang="en-US" dirty="0" smtClean="0"/>
              <a:t>Setup to use an image </a:t>
            </a:r>
            <a:r>
              <a:rPr lang="en-US" smtClean="0"/>
              <a:t>with expirations</a:t>
            </a:r>
            <a:endParaRPr lang="en-US"/>
          </a:p>
        </p:txBody>
      </p:sp>
    </p:spTree>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About Me</a:t>
            </a:r>
            <a:endParaRPr lang="en-US" dirty="0"/>
          </a:p>
        </p:txBody>
      </p:sp>
      <p:sp>
        <p:nvSpPr>
          <p:cNvPr id="6" name="Text Placeholder 5"/>
          <p:cNvSpPr>
            <a:spLocks noGrp="1"/>
          </p:cNvSpPr>
          <p:nvPr>
            <p:ph type="body" sz="quarter" idx="10"/>
          </p:nvPr>
        </p:nvSpPr>
        <p:spPr>
          <a:xfrm>
            <a:off x="609600" y="1463041"/>
            <a:ext cx="13411200" cy="6438755"/>
          </a:xfrm>
        </p:spPr>
        <p:txBody>
          <a:bodyPr>
            <a:normAutofit/>
          </a:bodyPr>
          <a:lstStyle/>
          <a:p>
            <a:r>
              <a:rPr lang="en-US" dirty="0" smtClean="0"/>
              <a:t>Web developer since 1995</a:t>
            </a:r>
          </a:p>
          <a:p>
            <a:r>
              <a:rPr lang="en-US" dirty="0" smtClean="0"/>
              <a:t>MCPD Web, Charter Member</a:t>
            </a:r>
          </a:p>
          <a:p>
            <a:r>
              <a:rPr lang="en-US" dirty="0" smtClean="0"/>
              <a:t>Columnist for aspalliance.com</a:t>
            </a:r>
          </a:p>
          <a:p>
            <a:r>
              <a:rPr lang="en-US" dirty="0" smtClean="0"/>
              <a:t>Wrox Author</a:t>
            </a:r>
          </a:p>
          <a:p>
            <a:r>
              <a:rPr lang="en-US" dirty="0" smtClean="0"/>
              <a:t>3</a:t>
            </a:r>
            <a:r>
              <a:rPr lang="en-US" baseline="30000" dirty="0" smtClean="0"/>
              <a:t>rd</a:t>
            </a:r>
            <a:r>
              <a:rPr lang="en-US" dirty="0" smtClean="0"/>
              <a:t> Degree Black Belt, Tae Kwon Do</a:t>
            </a:r>
          </a:p>
          <a:p>
            <a:r>
              <a:rPr lang="en-US" dirty="0" smtClean="0"/>
              <a:t>ASP.NET MVP</a:t>
            </a:r>
          </a:p>
        </p:txBody>
      </p:sp>
    </p:spTree>
  </p:cSld>
  <p:clrMapOvr>
    <a:masterClrMapping/>
  </p:clrMapOvr>
  <p:transition>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Content Distribution </a:t>
            </a:r>
            <a:r>
              <a:rPr lang="en-US" dirty="0" smtClean="0"/>
              <a:t>Network</a:t>
            </a:r>
            <a:endParaRPr lang="en-US" dirty="0"/>
          </a:p>
        </p:txBody>
      </p:sp>
      <p:sp>
        <p:nvSpPr>
          <p:cNvPr id="3" name="Content Placeholder 2"/>
          <p:cNvSpPr>
            <a:spLocks noGrp="1"/>
          </p:cNvSpPr>
          <p:nvPr>
            <p:ph idx="1"/>
          </p:nvPr>
        </p:nvSpPr>
        <p:spPr>
          <a:xfrm>
            <a:off x="609600" y="1695450"/>
            <a:ext cx="13411200" cy="5355312"/>
          </a:xfrm>
        </p:spPr>
        <p:txBody>
          <a:bodyPr/>
          <a:lstStyle/>
          <a:p>
            <a:r>
              <a:rPr lang="en-US" dirty="0" err="1" smtClean="0"/>
              <a:t>Akamai</a:t>
            </a:r>
            <a:r>
              <a:rPr lang="en-US" dirty="0" smtClean="0"/>
              <a:t>, Limelight, </a:t>
            </a:r>
            <a:r>
              <a:rPr lang="en-US" dirty="0" err="1" smtClean="0"/>
              <a:t>Internap</a:t>
            </a:r>
            <a:r>
              <a:rPr lang="en-US" dirty="0" smtClean="0"/>
              <a:t>, Amazon</a:t>
            </a:r>
          </a:p>
          <a:p>
            <a:pPr lvl="1"/>
            <a:r>
              <a:rPr lang="en-US" dirty="0" smtClean="0"/>
              <a:t>Global network of servers</a:t>
            </a:r>
          </a:p>
          <a:p>
            <a:pPr lvl="1"/>
            <a:r>
              <a:rPr lang="en-US" dirty="0" smtClean="0"/>
              <a:t>Geographically closer to users</a:t>
            </a:r>
          </a:p>
          <a:p>
            <a:pPr lvl="1"/>
            <a:r>
              <a:rPr lang="en-US" dirty="0" smtClean="0"/>
              <a:t>Offloads work for your servers</a:t>
            </a:r>
          </a:p>
          <a:p>
            <a:pPr lvl="1"/>
            <a:r>
              <a:rPr lang="en-US" dirty="0" smtClean="0"/>
              <a:t>Typically used for static files (images, CSS, JavaScript, etc)</a:t>
            </a:r>
          </a:p>
          <a:p>
            <a:r>
              <a:rPr lang="en-US" dirty="0" smtClean="0"/>
              <a:t>jQuery (jQuery.com, Microsoft, Google)</a:t>
            </a:r>
          </a:p>
          <a:p>
            <a:pPr lvl="1"/>
            <a:r>
              <a:rPr lang="en-US" dirty="0" smtClean="0"/>
              <a:t>Host </a:t>
            </a:r>
            <a:r>
              <a:rPr lang="en-US" dirty="0" err="1" smtClean="0"/>
              <a:t>jquery</a:t>
            </a:r>
            <a:r>
              <a:rPr lang="en-US" dirty="0" smtClean="0"/>
              <a:t> library files for free</a:t>
            </a:r>
          </a:p>
        </p:txBody>
      </p:sp>
      <p:pic>
        <p:nvPicPr>
          <p:cNvPr id="4" name="Picture 2" descr="C:\Program Files\Microsoft Office\MEDIA\OFFICE12\Bullets\j0115867.gif"/>
          <p:cNvPicPr>
            <a:picLocks noChangeAspect="1" noChangeArrowheads="1"/>
          </p:cNvPicPr>
          <p:nvPr/>
        </p:nvPicPr>
        <p:blipFill>
          <a:blip r:embed="rId2" cstate="print"/>
          <a:srcRect/>
          <a:stretch>
            <a:fillRect/>
          </a:stretch>
        </p:blipFill>
        <p:spPr bwMode="auto">
          <a:xfrm>
            <a:off x="14386560" y="8001000"/>
            <a:ext cx="182880" cy="137160"/>
          </a:xfrm>
          <a:prstGeom prst="rect">
            <a:avLst/>
          </a:prstGeom>
          <a:noFill/>
        </p:spPr>
      </p:pic>
    </p:spTree>
  </p:cSld>
  <p:clrMapOvr>
    <a:masterClrMapping/>
  </p:clrMapOvr>
  <p:transition>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Caching</a:t>
            </a:r>
            <a:endParaRPr lang="en-US" dirty="0"/>
          </a:p>
        </p:txBody>
      </p:sp>
      <p:sp>
        <p:nvSpPr>
          <p:cNvPr id="3" name="Content Placeholder 2"/>
          <p:cNvSpPr>
            <a:spLocks noGrp="1"/>
          </p:cNvSpPr>
          <p:nvPr>
            <p:ph idx="1"/>
          </p:nvPr>
        </p:nvSpPr>
        <p:spPr>
          <a:xfrm>
            <a:off x="609600" y="1695451"/>
            <a:ext cx="13411200" cy="5946243"/>
          </a:xfrm>
        </p:spPr>
        <p:txBody>
          <a:bodyPr/>
          <a:lstStyle/>
          <a:p>
            <a:r>
              <a:rPr lang="en-US" dirty="0" smtClean="0"/>
              <a:t>Data caching (Cache), cut 50% of our SQL queries which was 72,080,000 less queries each month!</a:t>
            </a:r>
          </a:p>
          <a:p>
            <a:r>
              <a:rPr lang="en-US" dirty="0" smtClean="0"/>
              <a:t>Substitution</a:t>
            </a:r>
          </a:p>
          <a:p>
            <a:endParaRPr lang="en-US" dirty="0" smtClean="0"/>
          </a:p>
          <a:p>
            <a:r>
              <a:rPr lang="en-US" dirty="0" smtClean="0"/>
              <a:t>Scalability, Performance, and Reliability</a:t>
            </a:r>
          </a:p>
          <a:p>
            <a:endParaRPr lang="en-US" dirty="0" smtClean="0"/>
          </a:p>
          <a:p>
            <a:r>
              <a:rPr lang="en-US" dirty="0" smtClean="0"/>
              <a:t> http://aspalliance.com/66</a:t>
            </a:r>
          </a:p>
          <a:p>
            <a:endParaRPr lang="en-US" dirty="0"/>
          </a:p>
        </p:txBody>
      </p:sp>
      <p:pic>
        <p:nvPicPr>
          <p:cNvPr id="4" name="Picture 2" descr="C:\Program Files\Microsoft Office\MEDIA\OFFICE12\Bullets\j0115867.gif"/>
          <p:cNvPicPr>
            <a:picLocks noChangeAspect="1" noChangeArrowheads="1"/>
          </p:cNvPicPr>
          <p:nvPr/>
        </p:nvPicPr>
        <p:blipFill>
          <a:blip r:embed="rId2" cstate="print"/>
          <a:srcRect/>
          <a:stretch>
            <a:fillRect/>
          </a:stretch>
        </p:blipFill>
        <p:spPr bwMode="auto">
          <a:xfrm>
            <a:off x="14386560" y="8001000"/>
            <a:ext cx="182880" cy="137160"/>
          </a:xfrm>
          <a:prstGeom prst="rect">
            <a:avLst/>
          </a:prstGeom>
          <a:noFill/>
        </p:spPr>
      </p:pic>
    </p:spTree>
  </p:cSld>
  <p:clrMapOvr>
    <a:masterClrMapping/>
  </p:clrMapOvr>
  <p:transition>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Server Side </a:t>
            </a:r>
            <a:r>
              <a:rPr lang="en-US" dirty="0" err="1" smtClean="0"/>
              <a:t>Viewstate</a:t>
            </a:r>
            <a:endParaRPr lang="en-US" dirty="0"/>
          </a:p>
        </p:txBody>
      </p:sp>
      <p:sp>
        <p:nvSpPr>
          <p:cNvPr id="3" name="Content Placeholder 2"/>
          <p:cNvSpPr>
            <a:spLocks noGrp="1"/>
          </p:cNvSpPr>
          <p:nvPr>
            <p:ph idx="1"/>
          </p:nvPr>
        </p:nvSpPr>
        <p:spPr>
          <a:xfrm>
            <a:off x="609600" y="1695451"/>
            <a:ext cx="13411200" cy="5894070"/>
          </a:xfrm>
        </p:spPr>
        <p:txBody>
          <a:bodyPr>
            <a:normAutofit fontScale="92500" lnSpcReduction="20000"/>
          </a:bodyPr>
          <a:lstStyle/>
          <a:p>
            <a:r>
              <a:rPr lang="en-US" sz="4000" dirty="0" smtClean="0"/>
              <a:t>Default hidden client field for </a:t>
            </a:r>
            <a:r>
              <a:rPr lang="en-US" sz="4000" dirty="0" err="1" smtClean="0"/>
              <a:t>viewstate</a:t>
            </a:r>
            <a:r>
              <a:rPr lang="en-US" sz="4000" dirty="0" smtClean="0"/>
              <a:t> can become very large on pages</a:t>
            </a:r>
          </a:p>
          <a:p>
            <a:r>
              <a:rPr lang="en-US" sz="4000" dirty="0" smtClean="0"/>
              <a:t>Can specify to store in session on server to avoid downloading to the client</a:t>
            </a:r>
          </a:p>
          <a:p>
            <a:endParaRPr lang="en-US" sz="4000" dirty="0" smtClean="0"/>
          </a:p>
          <a:p>
            <a:r>
              <a:rPr lang="en-US" sz="4000" dirty="0" smtClean="0"/>
              <a:t>Create a new Page Adapter to specify use of Session rather than client side hidden fields</a:t>
            </a:r>
          </a:p>
          <a:p>
            <a:pPr lvl="1"/>
            <a:r>
              <a:rPr lang="en-US" dirty="0" smtClean="0"/>
              <a:t>Two </a:t>
            </a:r>
            <a:r>
              <a:rPr lang="en-US" dirty="0" err="1" smtClean="0"/>
              <a:t>PageStatePersister</a:t>
            </a:r>
            <a:r>
              <a:rPr lang="en-US" dirty="0" smtClean="0"/>
              <a:t> derived classes</a:t>
            </a:r>
          </a:p>
          <a:p>
            <a:pPr lvl="2" indent="0"/>
            <a:r>
              <a:rPr lang="en-US" sz="4000" dirty="0" smtClean="0"/>
              <a:t> </a:t>
            </a:r>
            <a:r>
              <a:rPr lang="en-US" sz="4000" dirty="0" err="1" smtClean="0"/>
              <a:t>HiddenFieldStatePersister</a:t>
            </a:r>
            <a:r>
              <a:rPr lang="en-US" sz="4000" dirty="0" smtClean="0"/>
              <a:t> (default)</a:t>
            </a:r>
          </a:p>
          <a:p>
            <a:pPr lvl="2" indent="0"/>
            <a:r>
              <a:rPr lang="en-US" sz="4000" dirty="0" smtClean="0"/>
              <a:t> </a:t>
            </a:r>
            <a:r>
              <a:rPr lang="en-US" sz="4000" dirty="0" err="1" smtClean="0"/>
              <a:t>SessionPageStatePersister</a:t>
            </a:r>
            <a:endParaRPr lang="en-US" sz="4000" dirty="0" smtClean="0"/>
          </a:p>
          <a:p>
            <a:r>
              <a:rPr lang="en-US" sz="4000" dirty="0" smtClean="0"/>
              <a:t>Create .browser file in </a:t>
            </a:r>
            <a:r>
              <a:rPr lang="en-US" sz="4000" dirty="0" err="1" smtClean="0"/>
              <a:t>App_Browsers</a:t>
            </a:r>
            <a:r>
              <a:rPr lang="en-US" sz="4000" dirty="0" smtClean="0"/>
              <a:t> and configure new class</a:t>
            </a:r>
          </a:p>
          <a:p>
            <a:r>
              <a:rPr lang="en-US" sz="4000" dirty="0" smtClean="0"/>
              <a:t>&lt;</a:t>
            </a:r>
            <a:r>
              <a:rPr lang="en-US" sz="4000" dirty="0" err="1" smtClean="0"/>
              <a:t>sessionPageState</a:t>
            </a:r>
            <a:r>
              <a:rPr lang="en-US" sz="4000" dirty="0" smtClean="0"/>
              <a:t> </a:t>
            </a:r>
            <a:r>
              <a:rPr lang="en-US" sz="4000" dirty="0" err="1" smtClean="0"/>
              <a:t>historySize</a:t>
            </a:r>
            <a:r>
              <a:rPr lang="en-US" sz="4000" dirty="0" smtClean="0"/>
              <a:t>="5" /&gt;</a:t>
            </a:r>
          </a:p>
          <a:p>
            <a:endParaRPr lang="en-US" dirty="0"/>
          </a:p>
        </p:txBody>
      </p:sp>
      <p:pic>
        <p:nvPicPr>
          <p:cNvPr id="4" name="Picture 2" descr="C:\Program Files\Microsoft Office\MEDIA\OFFICE12\Bullets\j0115867.gif"/>
          <p:cNvPicPr>
            <a:picLocks noChangeAspect="1" noChangeArrowheads="1"/>
          </p:cNvPicPr>
          <p:nvPr/>
        </p:nvPicPr>
        <p:blipFill>
          <a:blip r:embed="rId2" cstate="print"/>
          <a:srcRect/>
          <a:stretch>
            <a:fillRect/>
          </a:stretch>
        </p:blipFill>
        <p:spPr bwMode="auto">
          <a:xfrm>
            <a:off x="14386560" y="8001000"/>
            <a:ext cx="182880" cy="137160"/>
          </a:xfrm>
          <a:prstGeom prst="rect">
            <a:avLst/>
          </a:prstGeom>
          <a:noFill/>
        </p:spPr>
      </p:pic>
    </p:spTree>
  </p:cSld>
  <p:clrMapOvr>
    <a:masterClrMapping/>
  </p:clrMapOvr>
  <p:transition>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Ajax</a:t>
            </a:r>
            <a:endParaRPr lang="en-US" dirty="0"/>
          </a:p>
        </p:txBody>
      </p:sp>
      <p:sp>
        <p:nvSpPr>
          <p:cNvPr id="3" name="Content Placeholder 2"/>
          <p:cNvSpPr>
            <a:spLocks noGrp="1"/>
          </p:cNvSpPr>
          <p:nvPr>
            <p:ph idx="1"/>
          </p:nvPr>
        </p:nvSpPr>
        <p:spPr>
          <a:xfrm>
            <a:off x="609600" y="1695451"/>
            <a:ext cx="13411200" cy="3407087"/>
          </a:xfrm>
        </p:spPr>
        <p:txBody>
          <a:bodyPr/>
          <a:lstStyle/>
          <a:p>
            <a:r>
              <a:rPr lang="en-US" dirty="0" smtClean="0"/>
              <a:t>May be times when only need to update a portion of a page</a:t>
            </a:r>
          </a:p>
          <a:p>
            <a:r>
              <a:rPr lang="en-US" dirty="0" smtClean="0"/>
              <a:t>jQuery</a:t>
            </a:r>
          </a:p>
          <a:p>
            <a:pPr lvl="1"/>
            <a:r>
              <a:rPr lang="en-US" dirty="0" smtClean="0"/>
              <a:t>.load( ) – call server and return HTML fragment</a:t>
            </a:r>
          </a:p>
          <a:p>
            <a:pPr lvl="1"/>
            <a:r>
              <a:rPr lang="en-US" dirty="0" smtClean="0"/>
              <a:t>.</a:t>
            </a:r>
            <a:r>
              <a:rPr lang="en-US" dirty="0" err="1" smtClean="0"/>
              <a:t>ajax</a:t>
            </a:r>
            <a:r>
              <a:rPr lang="en-US" dirty="0" smtClean="0"/>
              <a:t>( ) – call and get various types of data</a:t>
            </a:r>
            <a:endParaRPr lang="en-US" dirty="0"/>
          </a:p>
        </p:txBody>
      </p:sp>
      <p:pic>
        <p:nvPicPr>
          <p:cNvPr id="4" name="Picture 2" descr="C:\Program Files\Microsoft Office\MEDIA\OFFICE12\Bullets\j0115867.gif"/>
          <p:cNvPicPr>
            <a:picLocks noChangeAspect="1" noChangeArrowheads="1"/>
          </p:cNvPicPr>
          <p:nvPr/>
        </p:nvPicPr>
        <p:blipFill>
          <a:blip r:embed="rId3" cstate="print"/>
          <a:srcRect/>
          <a:stretch>
            <a:fillRect/>
          </a:stretch>
        </p:blipFill>
        <p:spPr bwMode="auto">
          <a:xfrm>
            <a:off x="14386560" y="8001000"/>
            <a:ext cx="182880" cy="137160"/>
          </a:xfrm>
          <a:prstGeom prst="rect">
            <a:avLst/>
          </a:prstGeom>
          <a:noFill/>
        </p:spPr>
      </p:pic>
    </p:spTree>
  </p:cSld>
  <p:clrMapOvr>
    <a:masterClrMapping/>
  </p:clrMapOvr>
  <p:transition>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Tools</a:t>
            </a:r>
            <a:endParaRPr lang="en-US" dirty="0"/>
          </a:p>
        </p:txBody>
      </p:sp>
      <p:sp>
        <p:nvSpPr>
          <p:cNvPr id="3" name="Content Placeholder 2"/>
          <p:cNvSpPr>
            <a:spLocks noGrp="1"/>
          </p:cNvSpPr>
          <p:nvPr>
            <p:ph idx="1"/>
          </p:nvPr>
        </p:nvSpPr>
        <p:spPr>
          <a:xfrm>
            <a:off x="609600" y="1695451"/>
            <a:ext cx="13411200" cy="5970865"/>
          </a:xfrm>
        </p:spPr>
        <p:txBody>
          <a:bodyPr/>
          <a:lstStyle/>
          <a:p>
            <a:r>
              <a:rPr lang="en-US" dirty="0" smtClean="0"/>
              <a:t>Performance analysis tools</a:t>
            </a:r>
          </a:p>
          <a:p>
            <a:pPr lvl="1"/>
            <a:r>
              <a:rPr lang="en-US" dirty="0" smtClean="0"/>
              <a:t>Review a web page for how well it implements various performance techniques like compression, expirations, etc</a:t>
            </a:r>
          </a:p>
          <a:p>
            <a:pPr lvl="1"/>
            <a:r>
              <a:rPr lang="en-US" dirty="0" err="1" smtClean="0"/>
              <a:t>YSlow</a:t>
            </a:r>
            <a:endParaRPr lang="en-US" dirty="0" smtClean="0"/>
          </a:p>
          <a:p>
            <a:pPr lvl="1"/>
            <a:r>
              <a:rPr lang="en-US" dirty="0" smtClean="0"/>
              <a:t>Google </a:t>
            </a:r>
            <a:r>
              <a:rPr lang="en-US" dirty="0" err="1" smtClean="0"/>
              <a:t>PageSpeed</a:t>
            </a:r>
            <a:endParaRPr lang="en-US" dirty="0" smtClean="0"/>
          </a:p>
          <a:p>
            <a:endParaRPr lang="en-US" dirty="0" smtClean="0"/>
          </a:p>
          <a:p>
            <a:r>
              <a:rPr lang="en-US" dirty="0" smtClean="0"/>
              <a:t>Charles proxy – can use to simulate various connection speeds</a:t>
            </a:r>
          </a:p>
        </p:txBody>
      </p:sp>
      <p:pic>
        <p:nvPicPr>
          <p:cNvPr id="4" name="Picture 2" descr="C:\Program Files\Microsoft Office\MEDIA\OFFICE12\Bullets\j0115867.gif"/>
          <p:cNvPicPr>
            <a:picLocks noChangeAspect="1" noChangeArrowheads="1"/>
          </p:cNvPicPr>
          <p:nvPr/>
        </p:nvPicPr>
        <p:blipFill>
          <a:blip r:embed="rId2" cstate="print"/>
          <a:srcRect/>
          <a:stretch>
            <a:fillRect/>
          </a:stretch>
        </p:blipFill>
        <p:spPr bwMode="auto">
          <a:xfrm>
            <a:off x="14386560" y="8001000"/>
            <a:ext cx="182880" cy="137160"/>
          </a:xfrm>
          <a:prstGeom prst="rect">
            <a:avLst/>
          </a:prstGeom>
          <a:noFill/>
        </p:spPr>
      </p:pic>
    </p:spTree>
  </p:cSld>
  <p:clrMapOvr>
    <a:masterClrMapping/>
  </p:clrMapOvr>
  <p:transition>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Ideas</a:t>
            </a:r>
            <a:endParaRPr lang="en-US" dirty="0"/>
          </a:p>
        </p:txBody>
      </p:sp>
      <p:sp>
        <p:nvSpPr>
          <p:cNvPr id="3" name="Content Placeholder 2"/>
          <p:cNvSpPr>
            <a:spLocks noGrp="1"/>
          </p:cNvSpPr>
          <p:nvPr>
            <p:ph idx="1"/>
          </p:nvPr>
        </p:nvSpPr>
        <p:spPr>
          <a:xfrm>
            <a:off x="609600" y="1463040"/>
            <a:ext cx="13411200" cy="6421120"/>
          </a:xfrm>
        </p:spPr>
        <p:txBody>
          <a:bodyPr>
            <a:normAutofit lnSpcReduction="10000"/>
          </a:bodyPr>
          <a:lstStyle/>
          <a:p>
            <a:r>
              <a:rPr lang="en-US" dirty="0" smtClean="0"/>
              <a:t>Pre-fetch</a:t>
            </a:r>
          </a:p>
          <a:p>
            <a:r>
              <a:rPr lang="en-US" dirty="0" smtClean="0"/>
              <a:t>Remove unused response headers from IIS</a:t>
            </a:r>
          </a:p>
          <a:p>
            <a:r>
              <a:rPr lang="en-US" dirty="0" smtClean="0"/>
              <a:t>Host static pages on </a:t>
            </a:r>
            <a:r>
              <a:rPr lang="en-US" dirty="0" err="1" smtClean="0"/>
              <a:t>cookieless</a:t>
            </a:r>
            <a:r>
              <a:rPr lang="en-US" dirty="0" smtClean="0"/>
              <a:t> domains</a:t>
            </a:r>
          </a:p>
          <a:p>
            <a:r>
              <a:rPr lang="en-US" dirty="0" smtClean="0"/>
              <a:t>Image width/height (faster rendering)</a:t>
            </a:r>
          </a:p>
          <a:p>
            <a:r>
              <a:rPr lang="en-US" dirty="0" smtClean="0"/>
              <a:t>Keep </a:t>
            </a:r>
            <a:r>
              <a:rPr lang="en-US" dirty="0" err="1" smtClean="0"/>
              <a:t>Alives</a:t>
            </a:r>
            <a:endParaRPr lang="en-US" dirty="0" smtClean="0"/>
          </a:p>
          <a:p>
            <a:r>
              <a:rPr lang="en-US" dirty="0" smtClean="0"/>
              <a:t>Serve images from multiple domains (more parallelism)</a:t>
            </a:r>
          </a:p>
          <a:p>
            <a:r>
              <a:rPr lang="en-US" dirty="0" err="1" smtClean="0"/>
              <a:t>Stylesheets</a:t>
            </a:r>
            <a:r>
              <a:rPr lang="en-US" dirty="0" smtClean="0"/>
              <a:t> at top of pages</a:t>
            </a:r>
          </a:p>
          <a:p>
            <a:r>
              <a:rPr lang="en-US" dirty="0" smtClean="0"/>
              <a:t>Scripts at bottom of pages</a:t>
            </a:r>
            <a:endParaRPr lang="en-US" dirty="0"/>
          </a:p>
        </p:txBody>
      </p:sp>
    </p:spTree>
  </p:cSld>
  <p:clrMapOvr>
    <a:masterClrMapping/>
  </p:clrMapOvr>
  <p:transition>
    <p:fad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a:t>
            </a:r>
            <a:endParaRPr lang="en-US" dirty="0"/>
          </a:p>
        </p:txBody>
      </p:sp>
      <p:sp>
        <p:nvSpPr>
          <p:cNvPr id="3" name="Text Placeholder 2"/>
          <p:cNvSpPr>
            <a:spLocks noGrp="1"/>
          </p:cNvSpPr>
          <p:nvPr>
            <p:ph type="body" sz="quarter" idx="10"/>
          </p:nvPr>
        </p:nvSpPr>
        <p:spPr>
          <a:xfrm>
            <a:off x="609600" y="1693863"/>
            <a:ext cx="13411200" cy="3751796"/>
          </a:xfrm>
        </p:spPr>
        <p:txBody>
          <a:bodyPr/>
          <a:lstStyle/>
          <a:p>
            <a:r>
              <a:rPr lang="en-US" dirty="0" smtClean="0"/>
              <a:t>“High Performance Web Sites” by Steve </a:t>
            </a:r>
            <a:r>
              <a:rPr lang="en-US" dirty="0" err="1" smtClean="0"/>
              <a:t>Souders</a:t>
            </a:r>
            <a:endParaRPr lang="en-US" dirty="0" smtClean="0"/>
          </a:p>
          <a:p>
            <a:r>
              <a:rPr lang="en-US" dirty="0" smtClean="0"/>
              <a:t>“Website Optimization” by Andrew King</a:t>
            </a:r>
          </a:p>
          <a:p>
            <a:r>
              <a:rPr lang="en-US" dirty="0" smtClean="0"/>
              <a:t>http://code.google.com/speed/page-speed/</a:t>
            </a:r>
          </a:p>
          <a:p>
            <a:endParaRPr lang="en-US" dirty="0" smtClean="0"/>
          </a:p>
          <a:p>
            <a:endParaRPr lang="en-US" dirty="0"/>
          </a:p>
        </p:txBody>
      </p:sp>
    </p:spTree>
  </p:cSld>
  <p:clrMapOvr>
    <a:masterClrMapping/>
  </p:clrMapOvr>
  <p:transition>
    <p:fad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609600" y="3848910"/>
            <a:ext cx="9232900" cy="492443"/>
          </a:xfrm>
        </p:spPr>
        <p:txBody>
          <a:bodyPr/>
          <a:lstStyle/>
          <a:p>
            <a:r>
              <a:rPr lang="en-US" sz="3200" dirty="0" smtClean="0"/>
              <a:t>Robert Boedigheimer ∙ Web Application Architect</a:t>
            </a:r>
          </a:p>
        </p:txBody>
      </p:sp>
      <p:sp>
        <p:nvSpPr>
          <p:cNvPr id="4" name="Text Placeholder 3"/>
          <p:cNvSpPr>
            <a:spLocks noGrp="1"/>
          </p:cNvSpPr>
          <p:nvPr>
            <p:ph type="body" sz="quarter" idx="11"/>
          </p:nvPr>
        </p:nvSpPr>
        <p:spPr>
          <a:xfrm>
            <a:off x="609600" y="4763427"/>
            <a:ext cx="9232900" cy="1255728"/>
          </a:xfrm>
        </p:spPr>
        <p:txBody>
          <a:bodyPr/>
          <a:lstStyle/>
          <a:p>
            <a:pPr>
              <a:lnSpc>
                <a:spcPct val="100000"/>
              </a:lnSpc>
              <a:buNone/>
            </a:pPr>
            <a:r>
              <a:rPr lang="en-US" sz="2400" dirty="0" smtClean="0">
                <a:solidFill>
                  <a:schemeClr val="accent2">
                    <a:lumMod val="40000"/>
                    <a:lumOff val="60000"/>
                  </a:schemeClr>
                </a:solidFill>
              </a:rPr>
              <a:t>@</a:t>
            </a:r>
            <a:r>
              <a:rPr lang="en-US" sz="2400" dirty="0" err="1" smtClean="0">
                <a:solidFill>
                  <a:schemeClr val="accent2">
                    <a:lumMod val="40000"/>
                    <a:lumOff val="60000"/>
                  </a:schemeClr>
                </a:solidFill>
              </a:rPr>
              <a:t>boedie</a:t>
            </a:r>
            <a:endParaRPr lang="en-US" sz="2400" dirty="0" smtClean="0">
              <a:solidFill>
                <a:schemeClr val="accent2">
                  <a:lumMod val="40000"/>
                  <a:lumOff val="60000"/>
                </a:schemeClr>
              </a:solidFill>
            </a:endParaRPr>
          </a:p>
          <a:p>
            <a:pPr>
              <a:lnSpc>
                <a:spcPct val="100000"/>
              </a:lnSpc>
              <a:buNone/>
            </a:pPr>
            <a:r>
              <a:rPr lang="en-US" sz="2400" dirty="0" smtClean="0">
                <a:solidFill>
                  <a:schemeClr val="accent2">
                    <a:lumMod val="40000"/>
                    <a:lumOff val="60000"/>
                  </a:schemeClr>
                </a:solidFill>
              </a:rPr>
              <a:t>robertb@aspalliance.com</a:t>
            </a:r>
          </a:p>
          <a:p>
            <a:pPr>
              <a:lnSpc>
                <a:spcPct val="100000"/>
              </a:lnSpc>
              <a:buNone/>
            </a:pPr>
            <a:r>
              <a:rPr lang="en-US" sz="2400" dirty="0" smtClean="0">
                <a:solidFill>
                  <a:schemeClr val="accent2">
                    <a:lumMod val="40000"/>
                    <a:lumOff val="60000"/>
                  </a:schemeClr>
                </a:solidFill>
              </a:rPr>
              <a:t>http://blogs.aspadvice.com/robertb</a:t>
            </a:r>
            <a:endParaRPr lang="en-US" sz="2400" dirty="0">
              <a:solidFill>
                <a:schemeClr val="accent2">
                  <a:lumMod val="40000"/>
                  <a:lumOff val="60000"/>
                </a:schemeClr>
              </a:solidFill>
            </a:endParaRPr>
          </a:p>
        </p:txBody>
      </p:sp>
    </p:spTree>
    <p:extLst>
      <p:ext uri="{BB962C8B-B14F-4D97-AF65-F5344CB8AC3E}">
        <p14:creationId xmlns="" xmlns:p14="http://schemas.microsoft.com/office/powerpoint/2010/main" val="3044359945"/>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Performance Rules</a:t>
            </a:r>
            <a:endParaRPr lang="en-US" dirty="0"/>
          </a:p>
        </p:txBody>
      </p:sp>
      <p:sp>
        <p:nvSpPr>
          <p:cNvPr id="3" name="Text Placeholder 2"/>
          <p:cNvSpPr>
            <a:spLocks noGrp="1"/>
          </p:cNvSpPr>
          <p:nvPr>
            <p:ph type="body" sz="quarter" idx="10"/>
          </p:nvPr>
        </p:nvSpPr>
        <p:spPr>
          <a:xfrm>
            <a:off x="609600" y="1693862"/>
            <a:ext cx="13411200" cy="6169978"/>
          </a:xfrm>
        </p:spPr>
        <p:txBody>
          <a:bodyPr>
            <a:normAutofit fontScale="92500" lnSpcReduction="20000"/>
          </a:bodyPr>
          <a:lstStyle/>
          <a:p>
            <a:r>
              <a:rPr lang="en-US" dirty="0" smtClean="0"/>
              <a:t>“Performance is like air, no one cares about it until there isn’t any” - Richard Campbell</a:t>
            </a:r>
          </a:p>
          <a:p>
            <a:endParaRPr lang="en-US" dirty="0" smtClean="0"/>
          </a:p>
          <a:p>
            <a:r>
              <a:rPr lang="en-US" dirty="0" smtClean="0"/>
              <a:t>For most web sites, only 10-20% of response time is waiting for the HTML document to be generated and downloaded</a:t>
            </a:r>
          </a:p>
          <a:p>
            <a:pPr lvl="1"/>
            <a:r>
              <a:rPr lang="en-US" dirty="0" smtClean="0"/>
              <a:t>Not optimizing code!</a:t>
            </a:r>
          </a:p>
          <a:p>
            <a:endParaRPr lang="en-US" dirty="0" smtClean="0"/>
          </a:p>
          <a:p>
            <a:r>
              <a:rPr lang="en-US" dirty="0" smtClean="0"/>
              <a:t>Make fewer HTTP requests</a:t>
            </a:r>
          </a:p>
          <a:p>
            <a:r>
              <a:rPr lang="en-US" dirty="0" smtClean="0"/>
              <a:t>Send as little as possible</a:t>
            </a:r>
          </a:p>
          <a:p>
            <a:r>
              <a:rPr lang="en-US" dirty="0" smtClean="0"/>
              <a:t>Send it as infrequently as possible</a:t>
            </a:r>
            <a:endParaRPr lang="en-US" dirty="0"/>
          </a:p>
        </p:txBody>
      </p:sp>
    </p:spTree>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Saving and Making Money</a:t>
            </a:r>
            <a:endParaRPr lang="en-US" dirty="0"/>
          </a:p>
        </p:txBody>
      </p:sp>
      <p:sp>
        <p:nvSpPr>
          <p:cNvPr id="3" name="Text Placeholder 2"/>
          <p:cNvSpPr>
            <a:spLocks noGrp="1"/>
          </p:cNvSpPr>
          <p:nvPr>
            <p:ph type="body" sz="quarter" idx="10"/>
          </p:nvPr>
        </p:nvSpPr>
        <p:spPr>
          <a:xfrm>
            <a:off x="609600" y="1693863"/>
            <a:ext cx="13411200" cy="6261418"/>
          </a:xfrm>
        </p:spPr>
        <p:txBody>
          <a:bodyPr>
            <a:normAutofit fontScale="92500" lnSpcReduction="10000"/>
          </a:bodyPr>
          <a:lstStyle/>
          <a:p>
            <a:r>
              <a:rPr lang="en-US" dirty="0" smtClean="0"/>
              <a:t>Less bandwidth</a:t>
            </a:r>
          </a:p>
          <a:p>
            <a:r>
              <a:rPr lang="en-US" dirty="0" smtClean="0"/>
              <a:t>Less servers</a:t>
            </a:r>
          </a:p>
          <a:p>
            <a:endParaRPr lang="en-US" dirty="0" smtClean="0"/>
          </a:p>
          <a:p>
            <a:r>
              <a:rPr lang="en-US" dirty="0" smtClean="0"/>
              <a:t>Increased sales and traffic </a:t>
            </a:r>
            <a:r>
              <a:rPr lang="en-US" sz="3400" dirty="0" smtClean="0"/>
              <a:t>(</a:t>
            </a:r>
            <a:r>
              <a:rPr lang="en-US" sz="3400" b="1" dirty="0" smtClean="0"/>
              <a:t>http://tinyurl.com/6293c4</a:t>
            </a:r>
            <a:r>
              <a:rPr lang="en-US" sz="3400" dirty="0" smtClean="0"/>
              <a:t>)</a:t>
            </a:r>
          </a:p>
          <a:p>
            <a:pPr lvl="1"/>
            <a:r>
              <a:rPr lang="en-US" dirty="0" smtClean="0"/>
              <a:t>“Every 100 ms increase in load time of Amazon.com decreased sales by 1%”</a:t>
            </a:r>
          </a:p>
          <a:p>
            <a:pPr lvl="1"/>
            <a:r>
              <a:rPr lang="en-US" dirty="0" smtClean="0"/>
              <a:t>“When the home page of Google Maps was reduced from 100KB to 70-80KB, traffic went up 10% in the first week, and an additional 25% in the following three weeks”</a:t>
            </a:r>
          </a:p>
          <a:p>
            <a:r>
              <a:rPr lang="en-US" dirty="0" smtClean="0"/>
              <a:t>Google and others using performance to determine ranking</a:t>
            </a:r>
            <a:endParaRPr lang="en-US" dirty="0"/>
          </a:p>
        </p:txBody>
      </p:sp>
    </p:spTree>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a:xfrm>
            <a:off x="609600" y="329566"/>
            <a:ext cx="12923520" cy="955646"/>
          </a:xfrm>
        </p:spPr>
        <p:txBody>
          <a:bodyPr/>
          <a:lstStyle/>
          <a:p>
            <a:r>
              <a:rPr lang="en-US" dirty="0"/>
              <a:t>HTTP</a:t>
            </a:r>
          </a:p>
        </p:txBody>
      </p:sp>
      <p:sp>
        <p:nvSpPr>
          <p:cNvPr id="123907" name="Rectangle 3"/>
          <p:cNvSpPr>
            <a:spLocks noGrp="1" noChangeArrowheads="1"/>
          </p:cNvSpPr>
          <p:nvPr>
            <p:ph type="body" idx="1"/>
          </p:nvPr>
        </p:nvSpPr>
        <p:spPr>
          <a:xfrm>
            <a:off x="609600" y="1737360"/>
            <a:ext cx="13411200" cy="5167568"/>
          </a:xfrm>
        </p:spPr>
        <p:txBody>
          <a:bodyPr/>
          <a:lstStyle/>
          <a:p>
            <a:r>
              <a:rPr lang="en-US" dirty="0"/>
              <a:t>Hypertext Transfer Protocol</a:t>
            </a:r>
          </a:p>
          <a:p>
            <a:r>
              <a:rPr lang="en-US" dirty="0"/>
              <a:t>Protocol defined in </a:t>
            </a:r>
            <a:r>
              <a:rPr lang="en-US" dirty="0" smtClean="0"/>
              <a:t>RFC 2068 </a:t>
            </a:r>
            <a:r>
              <a:rPr lang="en-US" dirty="0"/>
              <a:t>(Http 1.1), January 1997</a:t>
            </a:r>
          </a:p>
          <a:p>
            <a:r>
              <a:rPr lang="en-US" dirty="0"/>
              <a:t>Request/response paradigm</a:t>
            </a:r>
          </a:p>
          <a:p>
            <a:r>
              <a:rPr lang="en-US" dirty="0"/>
              <a:t>Header and </a:t>
            </a:r>
            <a:r>
              <a:rPr lang="en-US" dirty="0" smtClean="0"/>
              <a:t>body</a:t>
            </a:r>
          </a:p>
          <a:p>
            <a:endParaRPr lang="en-US" dirty="0" smtClean="0"/>
          </a:p>
          <a:p>
            <a:r>
              <a:rPr lang="en-US" dirty="0" smtClean="0"/>
              <a:t>http://www.ietf.org/rfc/rfc2068.txt</a:t>
            </a:r>
            <a:endParaRPr lang="en-US" dirty="0"/>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Fiddler</a:t>
            </a:r>
            <a:endParaRPr lang="en-US" dirty="0"/>
          </a:p>
        </p:txBody>
      </p:sp>
      <p:sp>
        <p:nvSpPr>
          <p:cNvPr id="3" name="Content Placeholder 2"/>
          <p:cNvSpPr>
            <a:spLocks noGrp="1"/>
          </p:cNvSpPr>
          <p:nvPr>
            <p:ph idx="1"/>
          </p:nvPr>
        </p:nvSpPr>
        <p:spPr>
          <a:xfrm>
            <a:off x="609600" y="1463041"/>
            <a:ext cx="13411200" cy="6168390"/>
          </a:xfrm>
        </p:spPr>
        <p:txBody>
          <a:bodyPr>
            <a:normAutofit fontScale="92500"/>
          </a:bodyPr>
          <a:lstStyle/>
          <a:p>
            <a:r>
              <a:rPr lang="en-US" dirty="0" smtClean="0"/>
              <a:t>Tracing tool specifically for HTTP</a:t>
            </a:r>
          </a:p>
          <a:p>
            <a:r>
              <a:rPr lang="en-US" dirty="0" smtClean="0"/>
              <a:t>Shows complete request and response (not packets)</a:t>
            </a:r>
          </a:p>
          <a:p>
            <a:r>
              <a:rPr lang="en-US" dirty="0" smtClean="0"/>
              <a:t>Can save archive of session</a:t>
            </a:r>
          </a:p>
          <a:p>
            <a:r>
              <a:rPr lang="en-US" dirty="0" smtClean="0"/>
              <a:t>Can be used on own machine (ipv4.fiddler, ipv6.fiddler)</a:t>
            </a:r>
          </a:p>
          <a:p>
            <a:r>
              <a:rPr lang="en-US" dirty="0" smtClean="0"/>
              <a:t>Transfer Timeline</a:t>
            </a:r>
          </a:p>
          <a:p>
            <a:endParaRPr lang="en-US" dirty="0" smtClean="0"/>
          </a:p>
          <a:p>
            <a:r>
              <a:rPr lang="en-US" dirty="0" smtClean="0"/>
              <a:t>http://tinyurl.com/3drk5t</a:t>
            </a:r>
            <a:br>
              <a:rPr lang="en-US" dirty="0" smtClean="0"/>
            </a:br>
            <a:endParaRPr lang="en-US" dirty="0" smtClean="0"/>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Fiddler (Transfer Timeline)</a:t>
            </a:r>
            <a:endParaRPr lang="en-US" dirty="0"/>
          </a:p>
        </p:txBody>
      </p:sp>
      <p:pic>
        <p:nvPicPr>
          <p:cNvPr id="4" name="Picture 2" descr="C:\Program Files\Microsoft Office\MEDIA\OFFICE12\Bullets\j0115867.gif"/>
          <p:cNvPicPr>
            <a:picLocks noChangeAspect="1" noChangeArrowheads="1"/>
          </p:cNvPicPr>
          <p:nvPr/>
        </p:nvPicPr>
        <p:blipFill>
          <a:blip r:embed="rId3" cstate="print"/>
          <a:srcRect/>
          <a:stretch>
            <a:fillRect/>
          </a:stretch>
        </p:blipFill>
        <p:spPr bwMode="auto">
          <a:xfrm>
            <a:off x="14386560" y="8001000"/>
            <a:ext cx="182880" cy="137160"/>
          </a:xfrm>
          <a:prstGeom prst="rect">
            <a:avLst/>
          </a:prstGeom>
          <a:noFill/>
        </p:spPr>
      </p:pic>
      <p:pic>
        <p:nvPicPr>
          <p:cNvPr id="5" name="Picture 2"/>
          <p:cNvPicPr>
            <a:picLocks noChangeAspect="1" noChangeArrowheads="1"/>
          </p:cNvPicPr>
          <p:nvPr/>
        </p:nvPicPr>
        <p:blipFill>
          <a:blip r:embed="rId4" cstate="print"/>
          <a:srcRect/>
          <a:stretch>
            <a:fillRect/>
          </a:stretch>
        </p:blipFill>
        <p:spPr bwMode="auto">
          <a:xfrm>
            <a:off x="3413760" y="1463041"/>
            <a:ext cx="8534400" cy="6128084"/>
          </a:xfrm>
          <a:prstGeom prst="rect">
            <a:avLst/>
          </a:prstGeom>
          <a:noFill/>
          <a:ln w="9525">
            <a:noFill/>
            <a:miter lim="800000"/>
            <a:headEnd/>
            <a:tailEnd/>
          </a:ln>
          <a:effectLst/>
        </p:spPr>
      </p:pic>
    </p:spTree>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Microsoft Network Monitor</a:t>
            </a:r>
            <a:endParaRPr lang="en-US" dirty="0"/>
          </a:p>
        </p:txBody>
      </p:sp>
      <p:sp>
        <p:nvSpPr>
          <p:cNvPr id="3" name="Content Placeholder 2"/>
          <p:cNvSpPr>
            <a:spLocks noGrp="1"/>
          </p:cNvSpPr>
          <p:nvPr>
            <p:ph idx="1"/>
          </p:nvPr>
        </p:nvSpPr>
        <p:spPr>
          <a:xfrm>
            <a:off x="609600" y="1737360"/>
            <a:ext cx="13411200" cy="5946243"/>
          </a:xfrm>
        </p:spPr>
        <p:txBody>
          <a:bodyPr/>
          <a:lstStyle/>
          <a:p>
            <a:r>
              <a:rPr lang="en-US" dirty="0" smtClean="0"/>
              <a:t>General network tracing tool for many protocols</a:t>
            </a:r>
          </a:p>
          <a:p>
            <a:r>
              <a:rPr lang="en-US" dirty="0" smtClean="0"/>
              <a:t>Hooks into network adapters</a:t>
            </a:r>
          </a:p>
          <a:p>
            <a:r>
              <a:rPr lang="en-US" dirty="0" smtClean="0"/>
              <a:t>See network frames at multiple levels</a:t>
            </a:r>
          </a:p>
          <a:p>
            <a:r>
              <a:rPr lang="en-US" dirty="0" smtClean="0"/>
              <a:t>Apply filters for specific protocols, IP addresses, etc</a:t>
            </a:r>
          </a:p>
          <a:p>
            <a:endParaRPr lang="en-US" dirty="0" smtClean="0"/>
          </a:p>
          <a:p>
            <a:r>
              <a:rPr lang="en-US" dirty="0" smtClean="0"/>
              <a:t>http://tinyurl.com/cozr3b</a:t>
            </a:r>
          </a:p>
          <a:p>
            <a:endParaRPr lang="en-US" dirty="0"/>
          </a:p>
        </p:txBody>
      </p:sp>
      <p:pic>
        <p:nvPicPr>
          <p:cNvPr id="4" name="Picture 2" descr="C:\Program Files\Microsoft Office\MEDIA\OFFICE12\Bullets\j0115867.gif"/>
          <p:cNvPicPr>
            <a:picLocks noChangeAspect="1" noChangeArrowheads="1"/>
          </p:cNvPicPr>
          <p:nvPr/>
        </p:nvPicPr>
        <p:blipFill>
          <a:blip r:embed="rId2" cstate="print"/>
          <a:srcRect/>
          <a:stretch>
            <a:fillRect/>
          </a:stretch>
        </p:blipFill>
        <p:spPr bwMode="auto">
          <a:xfrm>
            <a:off x="14386560" y="8001000"/>
            <a:ext cx="182880" cy="137160"/>
          </a:xfrm>
          <a:prstGeom prst="rect">
            <a:avLst/>
          </a:prstGeom>
          <a:noFill/>
        </p:spPr>
      </p:pic>
    </p:spTree>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Measure</a:t>
            </a:r>
            <a:endParaRPr lang="en-US" dirty="0"/>
          </a:p>
        </p:txBody>
      </p:sp>
      <p:sp>
        <p:nvSpPr>
          <p:cNvPr id="3" name="Text Placeholder 2"/>
          <p:cNvSpPr>
            <a:spLocks noGrp="1"/>
          </p:cNvSpPr>
          <p:nvPr>
            <p:ph type="body" sz="quarter" idx="10"/>
          </p:nvPr>
        </p:nvSpPr>
        <p:spPr>
          <a:xfrm>
            <a:off x="609600" y="1693863"/>
            <a:ext cx="13411200" cy="5478423"/>
          </a:xfrm>
        </p:spPr>
        <p:txBody>
          <a:bodyPr/>
          <a:lstStyle/>
          <a:p>
            <a:r>
              <a:rPr lang="en-US" dirty="0" smtClean="0"/>
              <a:t>IIS log files</a:t>
            </a:r>
          </a:p>
          <a:p>
            <a:pPr lvl="1"/>
            <a:r>
              <a:rPr lang="en-US" dirty="0" smtClean="0"/>
              <a:t>Time taken</a:t>
            </a:r>
          </a:p>
          <a:p>
            <a:pPr lvl="1"/>
            <a:r>
              <a:rPr lang="en-US" dirty="0" err="1" smtClean="0"/>
              <a:t>logParser</a:t>
            </a:r>
            <a:r>
              <a:rPr lang="en-US" dirty="0" smtClean="0"/>
              <a:t> </a:t>
            </a:r>
          </a:p>
          <a:p>
            <a:r>
              <a:rPr lang="en-US" dirty="0" smtClean="0"/>
              <a:t>3</a:t>
            </a:r>
            <a:r>
              <a:rPr lang="en-US" baseline="30000" dirty="0" smtClean="0"/>
              <a:t>rd</a:t>
            </a:r>
            <a:r>
              <a:rPr lang="en-US" dirty="0" smtClean="0"/>
              <a:t> Party Services</a:t>
            </a:r>
          </a:p>
          <a:p>
            <a:pPr lvl="1"/>
            <a:r>
              <a:rPr lang="en-US" dirty="0" smtClean="0"/>
              <a:t>Benchmark against others</a:t>
            </a:r>
          </a:p>
          <a:p>
            <a:pPr lvl="1"/>
            <a:r>
              <a:rPr lang="en-US" dirty="0" smtClean="0"/>
              <a:t>Servers around US and world</a:t>
            </a:r>
          </a:p>
          <a:p>
            <a:pPr lvl="1"/>
            <a:r>
              <a:rPr lang="en-US" dirty="0" smtClean="0"/>
              <a:t>Availability and response times every X minutes</a:t>
            </a:r>
          </a:p>
          <a:p>
            <a:pPr lvl="1"/>
            <a:r>
              <a:rPr lang="en-US" dirty="0" smtClean="0"/>
              <a:t>Keynote, Gomez, </a:t>
            </a:r>
            <a:r>
              <a:rPr lang="en-US" dirty="0" err="1" smtClean="0"/>
              <a:t>WebSitePulse</a:t>
            </a:r>
            <a:r>
              <a:rPr lang="en-US" dirty="0" smtClean="0"/>
              <a:t>, </a:t>
            </a:r>
            <a:r>
              <a:rPr lang="en-US" dirty="0" err="1" smtClean="0"/>
              <a:t>AlertSite</a:t>
            </a:r>
            <a:endParaRPr lang="en-US" dirty="0" smtClean="0"/>
          </a:p>
        </p:txBody>
      </p:sp>
    </p:spTree>
  </p:cSld>
  <p:clrMapOvr>
    <a:masterClrMapping/>
  </p:clrMapOvr>
  <p:transition>
    <p:fade/>
  </p:transition>
</p:sld>
</file>

<file path=ppt/theme/theme1.xml><?xml version="1.0" encoding="utf-8"?>
<a:theme xmlns:a="http://schemas.openxmlformats.org/drawingml/2006/main" name="Improving Web Site Performance and Scalability While Saving Money">
  <a:themeElements>
    <a:clrScheme name="Visual Studio">
      <a:dk1>
        <a:srgbClr val="000000"/>
      </a:dk1>
      <a:lt1>
        <a:srgbClr val="FFFFFF"/>
      </a:lt1>
      <a:dk2>
        <a:srgbClr val="681888"/>
      </a:dk2>
      <a:lt2>
        <a:srgbClr val="DEE6F3"/>
      </a:lt2>
      <a:accent1>
        <a:srgbClr val="0FA1B8"/>
      </a:accent1>
      <a:accent2>
        <a:srgbClr val="056CB6"/>
      </a:accent2>
      <a:accent3>
        <a:srgbClr val="681888"/>
      </a:accent3>
      <a:accent4>
        <a:srgbClr val="260859"/>
      </a:accent4>
      <a:accent5>
        <a:srgbClr val="DEE6F3"/>
      </a:accent5>
      <a:accent6>
        <a:srgbClr val="525051"/>
      </a:accent6>
      <a:hlink>
        <a:srgbClr val="3D67AA"/>
      </a:hlink>
      <a:folHlink>
        <a:srgbClr val="3D67AA"/>
      </a:folHlink>
    </a:clrScheme>
    <a:fontScheme name="Segoe UI">
      <a:majorFont>
        <a:latin typeface="Segoe UI"/>
        <a:ea typeface=""/>
        <a:cs typeface=""/>
      </a:majorFont>
      <a:minorFont>
        <a:latin typeface="Segoe UI"/>
        <a:ea typeface=""/>
        <a:cs typeface=""/>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400" dirty="0" smtClean="0">
            <a:gradFill>
              <a:gsLst>
                <a:gs pos="0">
                  <a:srgbClr val="FFFFFF"/>
                </a:gs>
                <a:gs pos="100000">
                  <a:srgbClr val="FFFFFF"/>
                </a:gs>
              </a:gsLst>
              <a:lin ang="5400000" scaled="0"/>
            </a:gradFill>
            <a:latin typeface="Segoe UI" pitchFamily="34" charset="0"/>
          </a:defRPr>
        </a:defPPr>
      </a:lstStyle>
      <a:style>
        <a:lnRef idx="0">
          <a:schemeClr val="accent2"/>
        </a:lnRef>
        <a:fillRef idx="3">
          <a:schemeClr val="accent2"/>
        </a:fillRef>
        <a:effectRef idx="3">
          <a:schemeClr val="accent2"/>
        </a:effectRef>
        <a:fontRef idx="minor">
          <a:schemeClr val="lt1"/>
        </a:fontRef>
      </a:style>
    </a:spDef>
    <a:txDef>
      <a:spPr/>
      <a:bodyPr lIns="130622" tIns="65311" rIns="130622" bIns="65311"/>
      <a:lstStyle>
        <a:defPPr marL="0" indent="0">
          <a:buNone/>
          <a:defRPr sz="2900" dirty="0" smtClean="0"/>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Improving Web Site Performance and Scalability While Saving Money</Template>
  <TotalTime>0</TotalTime>
  <Words>1285</Words>
  <Application>Microsoft Office PowerPoint</Application>
  <PresentationFormat>Custom</PresentationFormat>
  <Paragraphs>211</Paragraphs>
  <Slides>27</Slides>
  <Notes>10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Improving Web Site Performance and Scalability While Saving Money</vt:lpstr>
      <vt:lpstr>Improving Web Site Performance and Scalability While Saving Money</vt:lpstr>
      <vt:lpstr>About Me</vt:lpstr>
      <vt:lpstr>Performance Rules</vt:lpstr>
      <vt:lpstr>Saving and Making Money</vt:lpstr>
      <vt:lpstr>HTTP</vt:lpstr>
      <vt:lpstr>Fiddler</vt:lpstr>
      <vt:lpstr>Fiddler (Transfer Timeline)</vt:lpstr>
      <vt:lpstr>Microsoft Network Monitor</vt:lpstr>
      <vt:lpstr>Measure</vt:lpstr>
      <vt:lpstr>HTTP Compression</vt:lpstr>
      <vt:lpstr>HTTP Compression (cont)</vt:lpstr>
      <vt:lpstr>Content Expirations</vt:lpstr>
      <vt:lpstr>Content Expirations (cont)</vt:lpstr>
      <vt:lpstr>CSS and JavaScript External</vt:lpstr>
      <vt:lpstr>ETags</vt:lpstr>
      <vt:lpstr>Minification and Consolidation</vt:lpstr>
      <vt:lpstr>CSS Sprites</vt:lpstr>
      <vt:lpstr>Images</vt:lpstr>
      <vt:lpstr>Favicon.ico Caching</vt:lpstr>
      <vt:lpstr>Content Distribution Network</vt:lpstr>
      <vt:lpstr>Caching</vt:lpstr>
      <vt:lpstr>Server Side Viewstate</vt:lpstr>
      <vt:lpstr>Ajax</vt:lpstr>
      <vt:lpstr>Tools</vt:lpstr>
      <vt:lpstr>Other Ideas</vt:lpstr>
      <vt:lpstr>Resources</vt:lpstr>
      <vt:lpstr>Slide 27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2011-04-30T01:07:05Z</dcterms:created>
  <dcterms:modified xsi:type="dcterms:W3CDTF">2011-04-30T01:43:48Z</dcterms:modified>
</cp:coreProperties>
</file>