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315200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15A"/>
    <a:srgbClr val="AEC87A"/>
    <a:srgbClr val="575151"/>
    <a:srgbClr val="7B7373"/>
    <a:srgbClr val="A8A2A2"/>
    <a:srgbClr val="C76361"/>
    <a:srgbClr val="FCF7F6"/>
    <a:srgbClr val="FBF4F3"/>
    <a:srgbClr val="F8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832" y="-11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4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4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1"/>
            <a:ext cx="323088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5C691-319C-4B9F-941C-73BDCD6FFE18}" type="datetimeFigureOut">
              <a:rPr lang="en-US" smtClean="0"/>
              <a:pPr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66032-EA7F-4D17-AFFB-DD0C63355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231266"/>
              </p:ext>
            </p:extLst>
          </p:nvPr>
        </p:nvGraphicFramePr>
        <p:xfrm>
          <a:off x="146368" y="682050"/>
          <a:ext cx="2971800" cy="102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958721"/>
                <a:gridCol w="1212979"/>
              </a:tblGrid>
              <a:tr h="200529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Feature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Context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6472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Smart Copy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C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Insert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 selection,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caret on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token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6472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Smart</a:t>
                      </a:r>
                      <a:r>
                        <a:rPr lang="en-US" sz="800" baseline="0" dirty="0" smtClean="0"/>
                        <a:t> Cut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X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Delete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 selection,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caret on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token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6472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Intelligent Paste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V</a:t>
                      </a:r>
                      <a:r>
                        <a:rPr lang="en-US" sz="800" baseline="0" dirty="0" smtClean="0"/>
                        <a:t> or </a:t>
                      </a:r>
                      <a:r>
                        <a:rPr lang="en-US" sz="800" b="1" baseline="0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Insert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6472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Clipboard History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Insert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6472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Replace Word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baseline="0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V</a:t>
                      </a:r>
                      <a:r>
                        <a:rPr lang="en-US" sz="800" baseline="0" dirty="0" smtClean="0"/>
                        <a:t> or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B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on token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33" y="415619"/>
            <a:ext cx="9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Clipboard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85387"/>
              </p:ext>
            </p:extLst>
          </p:nvPr>
        </p:nvGraphicFramePr>
        <p:xfrm>
          <a:off x="3256280" y="677479"/>
          <a:ext cx="3886544" cy="31141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9754"/>
                <a:gridCol w="982766"/>
                <a:gridCol w="1504024"/>
              </a:tblGrid>
              <a:tr h="19049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Feature</a:t>
                      </a:r>
                      <a:endParaRPr lang="en-US" sz="10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Context</a:t>
                      </a:r>
                      <a:endParaRPr lang="en-US" sz="1000" b="1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Highlight</a:t>
                      </a:r>
                      <a:r>
                        <a:rPr lang="en-US" sz="800" baseline="0" dirty="0" smtClean="0"/>
                        <a:t> References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U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</a:t>
                      </a:r>
                      <a:r>
                        <a:rPr lang="en-US" sz="800" baseline="0" dirty="0" smtClean="0"/>
                        <a:t> on identifier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Show All References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F12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Caret</a:t>
                      </a:r>
                      <a:r>
                        <a:rPr lang="en-US" sz="800" baseline="0" dirty="0" smtClean="0"/>
                        <a:t> on identifier</a:t>
                      </a:r>
                      <a:endParaRPr lang="en-US" sz="800" dirty="0" smtClean="0"/>
                    </a:p>
                  </a:txBody>
                  <a:tcPr marL="27432" marR="9144" marT="18288" marB="0"/>
                </a:tc>
              </a:tr>
              <a:tr h="17710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Tab to Next Reference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Tab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inside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identifier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353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Tab to Next XML Doc  Field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Tab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inside</a:t>
                      </a:r>
                      <a:r>
                        <a:rPr lang="en-US" sz="800" baseline="0" dirty="0" smtClean="0"/>
                        <a:t> doc comment field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5288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Quick </a:t>
                      </a:r>
                      <a:r>
                        <a:rPr lang="en-US" sz="800" baseline="0" dirty="0" smtClean="0"/>
                        <a:t>Nav </a:t>
                      </a:r>
                      <a:r>
                        <a:rPr lang="en-US" sz="8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(Go to Symbol)</a:t>
                      </a:r>
                      <a:endParaRPr lang="en-US" sz="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Q</a:t>
                      </a:r>
                      <a:endParaRPr lang="en-US" sz="8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Quick File Nav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F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Available anywhere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Browse</a:t>
                      </a:r>
                      <a:r>
                        <a:rPr lang="en-US" sz="800" baseline="0" dirty="0" smtClean="0"/>
                        <a:t> Recent Files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.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Available anywhere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Drop Marker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Home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Collect Marker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Escape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focus, marker dropped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Collect Marker and</a:t>
                      </a:r>
                      <a:r>
                        <a:rPr lang="en-US" sz="800" baseline="0" dirty="0" smtClean="0"/>
                        <a:t> Paste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Escape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focus, marker dropped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Swap Markers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Home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focus, marker dropped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Toggle Bookmark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0" i="1" dirty="0" smtClean="0"/>
                        <a:t>{Number}</a:t>
                      </a:r>
                      <a:endParaRPr lang="en-US" sz="800" b="0" i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Go</a:t>
                      </a:r>
                      <a:r>
                        <a:rPr lang="en-US" sz="800" baseline="0" dirty="0" smtClean="0"/>
                        <a:t> to Bookmark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0" i="1" dirty="0" smtClean="0"/>
                        <a:t>{Number}</a:t>
                      </a:r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Go</a:t>
                      </a:r>
                      <a:r>
                        <a:rPr lang="en-US" sz="800" baseline="0" dirty="0" smtClean="0"/>
                        <a:t> to Previous Bookmark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Left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Go</a:t>
                      </a:r>
                      <a:r>
                        <a:rPr lang="en-US" sz="800" baseline="0" dirty="0" smtClean="0"/>
                        <a:t> to Next Bookmark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Right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Toggle Region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Space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</a:t>
                      </a:r>
                      <a:r>
                        <a:rPr lang="en-US" sz="800" baseline="0" dirty="0" smtClean="0"/>
                        <a:t> on </a:t>
                      </a:r>
                      <a:r>
                        <a:rPr lang="en-US" sz="800" b="1" baseline="0" dirty="0" smtClean="0"/>
                        <a:t>Region</a:t>
                      </a:r>
                      <a:r>
                        <a:rPr lang="en-US" sz="800" baseline="0" dirty="0" smtClean="0"/>
                        <a:t> keyword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Camel Case Nav</a:t>
                      </a:r>
                      <a:r>
                        <a:rPr lang="en-US" sz="800" baseline="0" dirty="0" smtClean="0"/>
                        <a:t> Left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baseline="0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Left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on CamelCase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token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  <a:tr h="16209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Camel Case Nav</a:t>
                      </a:r>
                      <a:r>
                        <a:rPr lang="en-US" sz="800" baseline="0" dirty="0" smtClean="0"/>
                        <a:t> Right</a:t>
                      </a:r>
                      <a:endParaRPr lang="en-US" sz="800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baseline="0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Right</a:t>
                      </a:r>
                      <a:endParaRPr lang="en-US" sz="800" b="1" dirty="0"/>
                    </a:p>
                  </a:txBody>
                  <a:tcPr marL="27432" marR="9144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on CamelCase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token</a:t>
                      </a:r>
                      <a:endParaRPr lang="en-US" sz="800" dirty="0"/>
                    </a:p>
                  </a:txBody>
                  <a:tcPr marL="27432" marR="9144" marT="18288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59968" y="415619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Navigation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6368" y="2005198"/>
          <a:ext cx="2971800" cy="833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2832"/>
                <a:gridCol w="1028700"/>
                <a:gridCol w="870268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Feature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Context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99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Selection Increase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Num+ </a:t>
                      </a:r>
                      <a:r>
                        <a:rPr lang="en-US" sz="800" dirty="0" smtClean="0"/>
                        <a:t>or </a:t>
                      </a:r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W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18288" marT="18288" marB="0"/>
                </a:tc>
              </a:tr>
              <a:tr h="15799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Selection Decrease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Num-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W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18288" marT="18288" marB="0"/>
                </a:tc>
              </a:tr>
              <a:tr h="15799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Select</a:t>
                      </a:r>
                      <a:r>
                        <a:rPr lang="en-US" sz="800" baseline="0" dirty="0" smtClean="0"/>
                        <a:t> CamelCase Left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Left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Select</a:t>
                      </a:r>
                      <a:r>
                        <a:rPr lang="en-US" sz="800" baseline="0" dirty="0" smtClean="0"/>
                        <a:t> CamelCase Right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Right</a:t>
                      </a:r>
                      <a:endParaRPr lang="en-US" sz="8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Editor has focus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533" y="1745699"/>
            <a:ext cx="1750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Defining Selections</a:t>
            </a:r>
            <a:endParaRPr lang="en-US" sz="1400" dirty="0">
              <a:solidFill>
                <a:schemeClr val="accent4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27500"/>
              </p:ext>
            </p:extLst>
          </p:nvPr>
        </p:nvGraphicFramePr>
        <p:xfrm>
          <a:off x="146368" y="3135347"/>
          <a:ext cx="2971800" cy="22458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2832"/>
                <a:gridCol w="922655"/>
                <a:gridCol w="976313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Feature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Context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Comment/Uncomment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baseline="0" dirty="0" smtClean="0"/>
                        <a:t>/</a:t>
                      </a:r>
                      <a:r>
                        <a:rPr lang="en-US" sz="800" baseline="0" dirty="0" smtClean="0"/>
                        <a:t> or </a:t>
                      </a:r>
                      <a:r>
                        <a:rPr lang="en-US" sz="800" b="1" dirty="0" smtClean="0"/>
                        <a:t>'</a:t>
                      </a:r>
                      <a:r>
                        <a:rPr lang="en-US" sz="800" dirty="0" smtClean="0"/>
                        <a:t> </a:t>
                      </a:r>
                      <a:r>
                        <a:rPr lang="en-US" sz="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(VB)</a:t>
                      </a:r>
                      <a:endParaRPr lang="en-US" sz="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Block begin/end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try/catch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try/finally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try/catch/finally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lock/SyncLock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using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Convert</a:t>
                      </a:r>
                      <a:r>
                        <a:rPr lang="en-US" sz="800" baseline="0" dirty="0" smtClean="0"/>
                        <a:t> to string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'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WaitCursor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Parens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Any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Not Parens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Any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region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Invert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Multi-line</a:t>
                      </a:r>
                      <a:r>
                        <a:rPr lang="en-US" sz="800" baseline="0" dirty="0" smtClean="0"/>
                        <a:t> selection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533" y="2875848"/>
            <a:ext cx="1859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Wrapping Selections</a:t>
            </a:r>
            <a:endParaRPr lang="en-US" sz="1400" dirty="0">
              <a:solidFill>
                <a:schemeClr val="accent4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94997"/>
              </p:ext>
            </p:extLst>
          </p:nvPr>
        </p:nvGraphicFramePr>
        <p:xfrm>
          <a:off x="146368" y="5660455"/>
          <a:ext cx="3006615" cy="1564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0432"/>
                <a:gridCol w="1009650"/>
                <a:gridCol w="1076533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Feature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Context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Refactor/Declare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`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Rename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F2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Caret on symbol</a:t>
                      </a: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Expand Template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Space</a:t>
                      </a:r>
                      <a:r>
                        <a:rPr lang="en-US" sz="800" b="0" baseline="0" dirty="0" smtClean="0">
                          <a:solidFill>
                            <a:srgbClr val="575151"/>
                          </a:solidFill>
                        </a:rPr>
                        <a:t> 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Tab </a:t>
                      </a:r>
                      <a:r>
                        <a:rPr lang="en-US" sz="800" b="0" i="1" dirty="0" smtClean="0">
                          <a:solidFill>
                            <a:srgbClr val="575151"/>
                          </a:solidFill>
                        </a:rPr>
                        <a:t>(settings</a:t>
                      </a:r>
                      <a:r>
                        <a:rPr lang="en-US" sz="800" b="0" i="1" baseline="0" dirty="0" smtClean="0">
                          <a:solidFill>
                            <a:srgbClr val="575151"/>
                          </a:solidFill>
                        </a:rPr>
                        <a:t>)</a:t>
                      </a:r>
                      <a:endParaRPr lang="en-US" sz="800" b="0" i="1" dirty="0">
                        <a:solidFill>
                          <a:srgbClr val="57515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after template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Auto-create region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</a:t>
                      </a:r>
                      <a:r>
                        <a:rPr lang="en-US" sz="800" baseline="0" dirty="0" smtClean="0"/>
                        <a:t>inside a member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Cycle Scope Up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Caret </a:t>
                      </a:r>
                      <a:r>
                        <a:rPr lang="en-US" sz="800" baseline="0" dirty="0" smtClean="0"/>
                        <a:t>inside a member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Cycle Scope Down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Down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Caret </a:t>
                      </a:r>
                      <a:r>
                        <a:rPr lang="en-US" sz="800" baseline="0" dirty="0" smtClean="0"/>
                        <a:t>inside a member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Duplicate Line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Enter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</a:t>
                      </a:r>
                      <a:r>
                        <a:rPr lang="en-US" sz="800" baseline="0" dirty="0" smtClean="0"/>
                        <a:t> has focus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Declare variable</a:t>
                      </a:r>
                    </a:p>
                    <a:p>
                      <a:r>
                        <a:rPr lang="en-US" sz="800" dirty="0" smtClean="0"/>
                        <a:t>based on type (C#)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</a:t>
                      </a:r>
                      <a:r>
                        <a:rPr lang="en-US" sz="800" baseline="0" dirty="0" smtClean="0"/>
                        <a:t> at right of type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533" y="5391983"/>
            <a:ext cx="2745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8A15A"/>
                </a:solidFill>
                <a:latin typeface="Segoe UI Semibold" pitchFamily="34" charset="0"/>
              </a:rPr>
              <a:t>Code </a:t>
            </a:r>
            <a:r>
              <a:rPr lang="en-US" sz="1400" dirty="0">
                <a:solidFill>
                  <a:srgbClr val="F8A15A"/>
                </a:solidFill>
                <a:latin typeface="Segoe UI Semibold" pitchFamily="34" charset="0"/>
              </a:rPr>
              <a:t>Generation &amp; </a:t>
            </a:r>
            <a:r>
              <a:rPr lang="en-US" sz="1400" dirty="0" smtClean="0">
                <a:solidFill>
                  <a:srgbClr val="F8A15A"/>
                </a:solidFill>
                <a:latin typeface="Segoe UI Semibold" pitchFamily="34" charset="0"/>
              </a:rPr>
              <a:t>Refactoring</a:t>
            </a:r>
            <a:endParaRPr lang="en-US" sz="1400" dirty="0">
              <a:solidFill>
                <a:srgbClr val="F8A15A"/>
              </a:solidFill>
              <a:latin typeface="Segoe UI Semibold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59479"/>
              </p:ext>
            </p:extLst>
          </p:nvPr>
        </p:nvGraphicFramePr>
        <p:xfrm>
          <a:off x="169452" y="7647089"/>
          <a:ext cx="1514365" cy="17740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1270"/>
                <a:gridCol w="623095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Element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Template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Class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Interface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Struct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Enum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Abstract Class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Delegate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Exception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x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Test Fixture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Test Method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Create Constructor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3617" y="7391400"/>
            <a:ext cx="138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Creating Types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9525" y="0"/>
            <a:ext cx="3008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Segoe UI Semibold" pitchFamily="34" charset="0"/>
              </a:rPr>
              <a:t>CodeRush Shortcuts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Segoe UI Semibold" pitchFamily="34" charset="0"/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10800000" flipV="1">
            <a:off x="152400" y="6057900"/>
            <a:ext cx="7025640" cy="1268730"/>
          </a:xfrm>
          <a:prstGeom prst="bentConnector3">
            <a:avLst>
              <a:gd name="adj1" fmla="val 55640"/>
            </a:avLst>
          </a:prstGeom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62192"/>
              </p:ext>
            </p:extLst>
          </p:nvPr>
        </p:nvGraphicFramePr>
        <p:xfrm>
          <a:off x="3261360" y="5649849"/>
          <a:ext cx="3924300" cy="34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</a:tblGrid>
              <a:tr h="18707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Want</a:t>
                      </a:r>
                      <a:r>
                        <a:rPr lang="en-US" sz="1000" baseline="0" dirty="0" smtClean="0"/>
                        <a:t> to change a shortcut?</a:t>
                      </a:r>
                      <a:endParaRPr lang="en-US" sz="1000" dirty="0"/>
                    </a:p>
                  </a:txBody>
                  <a:tcPr marL="27432" marR="27432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002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It’s easy. Open CodeRush </a:t>
                      </a:r>
                      <a:r>
                        <a:rPr lang="en-US" sz="900" b="1" dirty="0" smtClean="0"/>
                        <a:t>Options</a:t>
                      </a:r>
                      <a:r>
                        <a:rPr lang="en-US" sz="900" b="0" dirty="0" smtClean="0"/>
                        <a:t> dialog</a:t>
                      </a:r>
                      <a:r>
                        <a:rPr lang="en-US" sz="900" dirty="0" smtClean="0"/>
                        <a:t>,</a:t>
                      </a:r>
                      <a:r>
                        <a:rPr lang="en-US" sz="900" baseline="0" dirty="0" smtClean="0"/>
                        <a:t> then navigate to the </a:t>
                      </a:r>
                      <a:r>
                        <a:rPr lang="en-US" sz="900" b="1" baseline="0" dirty="0" smtClean="0"/>
                        <a:t>IDE\Shortcuts</a:t>
                      </a:r>
                      <a:r>
                        <a:rPr lang="en-US" sz="900" baseline="0" dirty="0" smtClean="0"/>
                        <a:t> page.</a:t>
                      </a:r>
                      <a:endParaRPr lang="en-US" sz="900" b="0" dirty="0"/>
                    </a:p>
                  </a:txBody>
                  <a:tcPr marL="27432" marR="27432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258658" y="6038790"/>
            <a:ext cx="2601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CodeRush Templates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407092" y="6961289"/>
          <a:ext cx="1641158" cy="16167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  <a:gridCol w="574358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Element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Template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For loops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For Each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While loop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w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Do While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dw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Switch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sw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Select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Throw</a:t>
                      </a:r>
                      <a:r>
                        <a:rPr lang="en-US" sz="800" baseline="0" dirty="0" smtClean="0"/>
                        <a:t> new exception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tne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Using statement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Block begin/end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3321257" y="6705600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Flow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5369242" y="8028089"/>
          <a:ext cx="1412558" cy="6731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8200"/>
                <a:gridCol w="574358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Element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Template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try/catch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try/finally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try/catch/finally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tcf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5283407" y="7772400"/>
            <a:ext cx="43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Try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369242" y="6961289"/>
          <a:ext cx="1147128" cy="8304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770"/>
                <a:gridCol w="574358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Element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Template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If statement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If not …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ifn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Else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Else If …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lf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5283407" y="6705600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If/else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28800" y="7447722"/>
            <a:ext cx="138112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To create 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members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variables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, use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</a:rPr>
              <a:t>type mnemonics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(see next page).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76600" y="6336268"/>
            <a:ext cx="39968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accent5">
                    <a:lumMod val="75000"/>
                  </a:schemeClr>
                </a:solidFill>
              </a:rPr>
              <a:t>Expand the templates listed here with the 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spacebar</a:t>
            </a:r>
            <a:r>
              <a:rPr lang="en-US" sz="900" dirty="0" smtClean="0">
                <a:solidFill>
                  <a:schemeClr val="accent5">
                    <a:lumMod val="75000"/>
                  </a:schemeClr>
                </a:solidFill>
              </a:rPr>
              <a:t> or the 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Tab </a:t>
            </a:r>
            <a:r>
              <a:rPr lang="en-US" sz="900" dirty="0" smtClean="0">
                <a:solidFill>
                  <a:schemeClr val="accent5">
                    <a:lumMod val="75000"/>
                  </a:schemeClr>
                </a:solidFill>
              </a:rPr>
              <a:t>key (depending on your settings). The </a:t>
            </a:r>
            <a:r>
              <a:rPr lang="en-US" sz="900" b="1" dirty="0" smtClean="0">
                <a:solidFill>
                  <a:schemeClr val="accent5">
                    <a:lumMod val="75000"/>
                  </a:schemeClr>
                </a:solidFill>
              </a:rPr>
              <a:t>User Guide </a:t>
            </a:r>
            <a:r>
              <a:rPr lang="en-US" sz="900" dirty="0" smtClean="0">
                <a:solidFill>
                  <a:schemeClr val="accent5">
                    <a:lumMod val="75000"/>
                  </a:schemeClr>
                </a:solidFill>
              </a:rPr>
              <a:t>shows how to create your own custom templates.</a:t>
            </a:r>
            <a:endParaRPr lang="en-US" sz="9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31351" y="9377101"/>
            <a:ext cx="18838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Copyright © 2003-2013, DevExpress, Inc.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892040" y="8928328"/>
            <a:ext cx="2514600" cy="421412"/>
            <a:chOff x="4708606" y="8923238"/>
            <a:chExt cx="2514600" cy="421412"/>
          </a:xfrm>
        </p:grpSpPr>
        <p:sp>
          <p:nvSpPr>
            <p:cNvPr id="65" name="TextBox 64"/>
            <p:cNvSpPr txBox="1"/>
            <p:nvPr/>
          </p:nvSpPr>
          <p:spPr>
            <a:xfrm>
              <a:off x="4708606" y="8923238"/>
              <a:ext cx="251460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accent5">
                      <a:lumMod val="75000"/>
                    </a:schemeClr>
                  </a:solidFill>
                </a:rPr>
                <a:t>Dock the CodeRush training window</a:t>
              </a:r>
              <a:endParaRPr lang="en-US" sz="11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08606" y="9083040"/>
              <a:ext cx="251460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chemeClr val="accent5">
                      <a:lumMod val="75000"/>
                    </a:schemeClr>
                  </a:solidFill>
                </a:rPr>
                <a:t>to see more templates and shortcuts!</a:t>
              </a:r>
              <a:endParaRPr lang="en-US" sz="11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321" y="8721536"/>
            <a:ext cx="2960248" cy="815923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414799"/>
              </p:ext>
            </p:extLst>
          </p:nvPr>
        </p:nvGraphicFramePr>
        <p:xfrm>
          <a:off x="3262501" y="4078705"/>
          <a:ext cx="3906520" cy="14595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838200"/>
                <a:gridCol w="1696720"/>
              </a:tblGrid>
              <a:tr h="20135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Feature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Context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Run active test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inside test method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Debug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active test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inside test method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Run all tests in</a:t>
                      </a:r>
                      <a:r>
                        <a:rPr lang="en-US" sz="800" baseline="0" dirty="0" smtClean="0"/>
                        <a:t> file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Caret inside file containing a test class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Show unit test runner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8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Available</a:t>
                      </a:r>
                      <a:r>
                        <a:rPr lang="en-US" sz="800" baseline="0" dirty="0" smtClean="0"/>
                        <a:t> anywhere</a:t>
                      </a:r>
                      <a:endParaRPr lang="en-US" sz="800" dirty="0" smtClean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Step</a:t>
                      </a:r>
                      <a:r>
                        <a:rPr lang="en-US" sz="800" baseline="0" dirty="0" smtClean="0"/>
                        <a:t> Into Member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F12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Debugging, caret on member reference</a:t>
                      </a:r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Show Expression</a:t>
                      </a:r>
                      <a:r>
                        <a:rPr lang="en-US" sz="800" baseline="0" dirty="0" smtClean="0"/>
                        <a:t> Explorer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Down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Debugging, caret inside expression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Options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baseline="0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baseline="0" dirty="0" smtClean="0"/>
                        <a:t>O</a:t>
                      </a:r>
                      <a:endParaRPr lang="en-US" sz="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Available</a:t>
                      </a:r>
                      <a:r>
                        <a:rPr lang="en-US" sz="800" baseline="0" dirty="0" smtClean="0"/>
                        <a:t> anywhere</a:t>
                      </a:r>
                      <a:endParaRPr lang="en-US" sz="800" dirty="0"/>
                    </a:p>
                  </a:txBody>
                  <a:tcPr marL="27432" marR="18288" marT="18288" marB="0"/>
                </a:tc>
              </a:tr>
              <a:tr h="15726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Toggle Structural Highlighting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Ctrl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Shift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Alt</a:t>
                      </a:r>
                      <a:r>
                        <a:rPr lang="en-US" sz="800" b="0" dirty="0" smtClean="0">
                          <a:solidFill>
                            <a:srgbClr val="575151"/>
                          </a:solidFill>
                        </a:rPr>
                        <a:t>+</a:t>
                      </a:r>
                      <a:r>
                        <a:rPr lang="en-US" sz="800" b="1" dirty="0" smtClean="0"/>
                        <a:t>H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Editor has focus</a:t>
                      </a: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166189" y="3817620"/>
            <a:ext cx="3009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AEC87A"/>
                </a:solidFill>
                <a:latin typeface="Segoe UI Semibold" pitchFamily="34" charset="0"/>
              </a:rPr>
              <a:t>Test Runner, Debugging, and More</a:t>
            </a:r>
            <a:endParaRPr lang="en-US" sz="1400" dirty="0">
              <a:solidFill>
                <a:srgbClr val="AEC87A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1954695" y="8853011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</a:rPr>
              <a:t>Follow with a “.” and then the shortcut for the type of the parameter. For example, “</a:t>
            </a:r>
            <a:r>
              <a:rPr lang="en-US" sz="1050" b="1" dirty="0" smtClean="0">
                <a:solidFill>
                  <a:schemeClr val="accent5">
                    <a:lumMod val="75000"/>
                  </a:schemeClr>
                </a:solidFill>
              </a:rPr>
              <a:t>nl.i</a:t>
            </a: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</a:rPr>
              <a:t>” creates a new List of integers.</a:t>
            </a:r>
            <a:endParaRPr lang="en-US" sz="10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-381000" y="-381000"/>
            <a:ext cx="2943225" cy="2847975"/>
          </a:xfrm>
          <a:prstGeom prst="rect">
            <a:avLst/>
          </a:prstGeom>
          <a:solidFill>
            <a:srgbClr val="FCF7F6"/>
          </a:solidFill>
          <a:ln w="63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829035" y="611282"/>
          <a:ext cx="1125110" cy="26520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9965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Boolean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Byte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Char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DateTime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Decimal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Double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EventArgs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Exception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Guid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IntPtr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ip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Object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Single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si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UInt32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743200" y="412531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387346"/>
              </p:ext>
            </p:extLst>
          </p:nvPr>
        </p:nvGraphicFramePr>
        <p:xfrm>
          <a:off x="195961" y="5752189"/>
          <a:ext cx="1507491" cy="8850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82346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9039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{Active Type}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/>
                        </a:rPr>
                        <a:t>{Paste}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\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GregorianCalendar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gc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Regex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rx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StringBuilder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sb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45318"/>
              </p:ext>
            </p:extLst>
          </p:nvPr>
        </p:nvGraphicFramePr>
        <p:xfrm>
          <a:off x="2057400" y="3505200"/>
          <a:ext cx="1447800" cy="8891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52653"/>
                <a:gridCol w="595147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DataRow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DataRowView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drv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DataSet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ds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DataTable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DataView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dv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965431" y="3318640"/>
            <a:ext cx="1158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System.Data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6050" y="0"/>
            <a:ext cx="4563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Type Shortcuts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691760" y="3491735"/>
          <a:ext cx="1734710" cy="14315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9565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SqlClientPermission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qcp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SqlCommand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qc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SqlCommandBuilder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qcb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SqlConnection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qn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SqlDataAdapter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qda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SqlDataReader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qdr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SqlParameter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SqlParameterCollection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qpc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SqlTransaction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qt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605925" y="3305175"/>
            <a:ext cx="1956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System.Data.SqlClient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685014" y="5210175"/>
          <a:ext cx="1734711" cy="12959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9566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SPContentType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spct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SPContext.Current.Site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spcs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SPContext.Current.Web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spcw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SPField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spf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spl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SPListItem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spli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SPSite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sps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SPWeb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spw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99180" y="5023615"/>
            <a:ext cx="16912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Microsoft.SharePoint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95961" y="6915061"/>
          <a:ext cx="1658510" cy="10247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3365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ArrayList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Hashtable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NameValueCollection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nvc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Queue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Stack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StringCollection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10126" y="6727690"/>
            <a:ext cx="1717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System.Collections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200635" y="611282"/>
          <a:ext cx="1219200" cy="18384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800"/>
                <a:gridCol w="533400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Bitmap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Brush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fn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Graphics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gx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pn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Point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PointF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pf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Rectangle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RectangleF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rf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SizeF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zf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114800" y="412530"/>
            <a:ext cx="16764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System.Drawing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95961" y="3514725"/>
          <a:ext cx="1515745" cy="10247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0600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FileWebRequest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fwq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FileWebResponse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fwr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HttpWebRequest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hwq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HttpWebResponse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hwr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WebRequest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wq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WebResponse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10126" y="3321448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System.Net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4133850" y="2775186"/>
          <a:ext cx="1287145" cy="4823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StreamReader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sr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StreamWriter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sw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048015" y="2562859"/>
            <a:ext cx="1152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System.IO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95961" y="4774802"/>
          <a:ext cx="1515745" cy="7566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0600"/>
                <a:gridCol w="525145"/>
              </a:tblGrid>
              <a:tr h="21452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</a:tr>
              <a:tr h="1351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ManualResetEvent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mre</a:t>
                      </a:r>
                    </a:p>
                  </a:txBody>
                  <a:tcPr marL="9525" marR="9525" marT="9525" marB="0" anchor="b"/>
                </a:tc>
              </a:tr>
              <a:tr h="1218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Monitor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</a:t>
                      </a:r>
                    </a:p>
                  </a:txBody>
                  <a:tcPr marL="9525" marR="9525" marT="9525" marB="0" anchor="b"/>
                </a:tc>
              </a:tr>
              <a:tr h="1377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Thread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b"/>
                </a:tc>
              </a:tr>
              <a:tr h="13777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ThreadStart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10126" y="4572000"/>
            <a:ext cx="1838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System.Threading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5562600" y="611282"/>
          <a:ext cx="1600200" cy="11603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  <a:gridCol w="533400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27432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DependencyObject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DependencyProperty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Point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Thickness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Vector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76766" y="412530"/>
            <a:ext cx="1762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System.Windows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552091" y="2023872"/>
          <a:ext cx="1600200" cy="27876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  <a:gridCol w="533400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27432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Brush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FontFamily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ff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GeometryDrawing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gd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GeometryGroup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gg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GradientBrush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gb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HitTestResult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htr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LinearGradientBrush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lgb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Matrix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mx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MatrixTransform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MediaPlayer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mp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Pen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pn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RotateTransform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ScaleTransform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SkewTransform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skt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TransformGroup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tg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TranslateTransform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Visual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VisualBrush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vb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466256" y="1835630"/>
            <a:ext cx="20118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System.Windows.Media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5552091" y="5074920"/>
          <a:ext cx="1515745" cy="19740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0600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XmlAttribute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xa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XmlComment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xc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XmlDocument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xd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XmlDocumentType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xdt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XmlElement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xe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XmlException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xx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XPathDocument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xpd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XmlNode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xn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XmlSerializer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XmlText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xt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XmlTextReader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xtr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XmlTextWriter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xtw</a:t>
                      </a: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XmlWriter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xw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466256" y="4888360"/>
            <a:ext cx="1228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System.Xml</a:t>
            </a:r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2040530" y="6915061"/>
          <a:ext cx="1582310" cy="19740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7165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BindingList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Comparer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cmp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EqualityComparer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IEnumerable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LinkedList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LinkedListNode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lln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Queue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q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ReadOnlyCollection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roc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Stack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XPCollection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xcl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1954695" y="657422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Generic Collections –</a:t>
            </a:r>
          </a:p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one parameter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3767960" y="6915061"/>
          <a:ext cx="1408014" cy="7535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82869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Dictionary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KeyValuePair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kvp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SortedDictionary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SortedList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682125" y="6574220"/>
            <a:ext cx="1956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Generic Collections – two parameters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681250" y="7645734"/>
            <a:ext cx="1652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</a:rPr>
              <a:t>Follow these shortcuts with a “.” and then the shortcuts for the types of the parameters separated by a comma. For example, “</a:t>
            </a:r>
            <a:r>
              <a:rPr lang="en-US" sz="1050" b="1" dirty="0" smtClean="0">
                <a:solidFill>
                  <a:schemeClr val="accent5">
                    <a:lumMod val="75000"/>
                  </a:schemeClr>
                </a:solidFill>
              </a:rPr>
              <a:t>nd.s,i</a:t>
            </a:r>
            <a:r>
              <a:rPr lang="en-US" sz="1050" dirty="0" smtClean="0">
                <a:solidFill>
                  <a:schemeClr val="accent5">
                    <a:lumMod val="75000"/>
                  </a:schemeClr>
                </a:solidFill>
              </a:rPr>
              <a:t>” creates a new Dictionary keyed by strings and holding integers.</a:t>
            </a:r>
            <a:endParaRPr lang="en-US" sz="105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0126" y="5562600"/>
            <a:ext cx="1292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Other types</a:t>
            </a:r>
            <a:endParaRPr lang="en-US" sz="1000" dirty="0">
              <a:solidFill>
                <a:schemeClr val="accent5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46266" y="255547"/>
          <a:ext cx="2322085" cy="2030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5509"/>
                <a:gridCol w="786576"/>
              </a:tblGrid>
              <a:tr h="195747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Element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Shortcut</a:t>
                      </a:r>
                      <a:r>
                        <a:rPr lang="en-US" sz="1000" baseline="30000" dirty="0" smtClean="0"/>
                        <a:t>*</a:t>
                      </a:r>
                      <a:endParaRPr lang="en-US" sz="1000" b="1" baseline="30000" dirty="0"/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/>
                        <a:t>V</a:t>
                      </a:r>
                      <a:r>
                        <a:rPr lang="en-US" sz="800" dirty="0" smtClean="0"/>
                        <a:t>ariable</a:t>
                      </a:r>
                      <a:r>
                        <a:rPr lang="en-US" sz="800" baseline="0" dirty="0" smtClean="0"/>
                        <a:t> (parameter, local, field)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V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v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</a:t>
                      </a:r>
                      <a:r>
                        <a:rPr lang="en-US" sz="800" dirty="0" smtClean="0"/>
                        <a:t>ew Instance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 </a:t>
                      </a:r>
                      <a:r>
                        <a:rPr lang="en-US" sz="800" dirty="0" smtClean="0"/>
                        <a:t>or </a:t>
                      </a:r>
                      <a:r>
                        <a:rPr lang="en-US" sz="800" b="1" dirty="0" smtClean="0"/>
                        <a:t>n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Read-</a:t>
                      </a:r>
                      <a:r>
                        <a:rPr lang="en-US" sz="800" b="1" dirty="0" smtClean="0"/>
                        <a:t>o</a:t>
                      </a:r>
                      <a:r>
                        <a:rPr lang="en-US" sz="800" dirty="0" smtClean="0"/>
                        <a:t>nly</a:t>
                      </a:r>
                      <a:r>
                        <a:rPr lang="en-US" sz="800" baseline="0" dirty="0" smtClean="0"/>
                        <a:t> Fields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O</a:t>
                      </a:r>
                      <a:r>
                        <a:rPr lang="en-US" sz="800" baseline="0" dirty="0" smtClean="0"/>
                        <a:t> or </a:t>
                      </a:r>
                      <a:r>
                        <a:rPr lang="en-US" sz="800" b="1" baseline="0" dirty="0" smtClean="0"/>
                        <a:t>o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</a:t>
                      </a:r>
                      <a:r>
                        <a:rPr lang="en-US" sz="800" dirty="0" smtClean="0"/>
                        <a:t>ethods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m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</a:t>
                      </a:r>
                      <a:r>
                        <a:rPr lang="en-US" sz="800" dirty="0" smtClean="0"/>
                        <a:t>roperties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p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    </a:t>
                      </a:r>
                      <a:r>
                        <a:rPr lang="en-US" sz="800" b="1" dirty="0" smtClean="0"/>
                        <a:t>R</a:t>
                      </a:r>
                      <a:r>
                        <a:rPr lang="en-US" sz="800" dirty="0" smtClean="0"/>
                        <a:t>ead-only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r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    </a:t>
                      </a:r>
                      <a:r>
                        <a:rPr lang="en-US" sz="800" b="1" dirty="0" smtClean="0"/>
                        <a:t>W</a:t>
                      </a:r>
                      <a:r>
                        <a:rPr lang="en-US" sz="800" dirty="0" smtClean="0"/>
                        <a:t>rite-only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W</a:t>
                      </a:r>
                      <a:r>
                        <a:rPr lang="en-US" sz="800" baseline="0" dirty="0" smtClean="0"/>
                        <a:t> or </a:t>
                      </a:r>
                      <a:r>
                        <a:rPr lang="en-US" sz="800" b="1" baseline="0" dirty="0" smtClean="0"/>
                        <a:t>w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    </a:t>
                      </a:r>
                      <a:r>
                        <a:rPr lang="en-US" sz="800" b="1" dirty="0" smtClean="0"/>
                        <a:t>A</a:t>
                      </a:r>
                      <a:r>
                        <a:rPr lang="en-US" sz="800" dirty="0" smtClean="0"/>
                        <a:t>uto-implemented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</a:t>
                      </a:r>
                      <a:r>
                        <a:rPr lang="en-US" sz="800" dirty="0" smtClean="0"/>
                        <a:t> or </a:t>
                      </a:r>
                      <a:r>
                        <a:rPr lang="en-US" sz="800" b="1" dirty="0" smtClean="0"/>
                        <a:t>a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</a:t>
                      </a:r>
                      <a:r>
                        <a:rPr lang="en-US" sz="800" dirty="0" smtClean="0"/>
                        <a:t>ype Reference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Constants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q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Type</a:t>
                      </a:r>
                      <a:r>
                        <a:rPr lang="en-US" sz="800" b="1" dirty="0" smtClean="0"/>
                        <a:t>c</a:t>
                      </a:r>
                      <a:r>
                        <a:rPr lang="en-US" sz="800" dirty="0" smtClean="0"/>
                        <a:t>ast (in code</a:t>
                      </a:r>
                      <a:r>
                        <a:rPr lang="en-US" sz="800" baseline="0" dirty="0" smtClean="0"/>
                        <a:t> blocks)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  <a:tr h="152892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</a:t>
                      </a:r>
                      <a:r>
                        <a:rPr lang="en-US" sz="800" dirty="0" smtClean="0"/>
                        <a:t>lass</a:t>
                      </a:r>
                      <a:endParaRPr lang="en-US" sz="800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18288" marT="18288" marB="0"/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2550" y="0"/>
            <a:ext cx="253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Members and Variables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  <a:latin typeface="Segoe UI Semibold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300" y="2267053"/>
            <a:ext cx="2345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aseline="300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Uppercase letters expand to </a:t>
            </a:r>
            <a:r>
              <a:rPr lang="en-US" sz="900" b="1" dirty="0" smtClean="0">
                <a:solidFill>
                  <a:schemeClr val="accent2">
                    <a:lumMod val="75000"/>
                  </a:schemeClr>
                </a:solidFill>
              </a:rPr>
              <a:t>static</a:t>
            </a:r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 members.</a:t>
            </a: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-34160" y="2461736"/>
            <a:ext cx="2891660" cy="900246"/>
          </a:xfrm>
          <a:prstGeom prst="rect">
            <a:avLst/>
          </a:prstGeom>
          <a:noFill/>
        </p:spPr>
        <p:txBody>
          <a:bodyPr wrap="square" tIns="36576" bIns="36576" rtlCol="0">
            <a:spAutoFit/>
          </a:bodyPr>
          <a:lstStyle/>
          <a:p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Follow the templates above with a Type shortcut. For example, on an empty line inside a class or method, “</a:t>
            </a:r>
            <a:r>
              <a:rPr lang="en-US" sz="1050" b="1" dirty="0" smtClean="0">
                <a:solidFill>
                  <a:schemeClr val="accent2">
                    <a:lumMod val="75000"/>
                  </a:schemeClr>
                </a:solidFill>
              </a:rPr>
              <a:t>nb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” followed by </a:t>
            </a:r>
            <a:r>
              <a:rPr lang="en-US" sz="1050" b="1" dirty="0" smtClean="0">
                <a:solidFill>
                  <a:schemeClr val="accent2">
                    <a:lumMod val="75000"/>
                  </a:schemeClr>
                </a:solidFill>
              </a:rPr>
              <a:t>space bar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creates a </a:t>
            </a:r>
            <a:r>
              <a:rPr lang="en-US" sz="1050" b="1" dirty="0" smtClean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initialized </a:t>
            </a:r>
            <a:r>
              <a:rPr lang="en-US" sz="1050" b="1" dirty="0" smtClean="0">
                <a:solidFill>
                  <a:schemeClr val="accent2">
                    <a:lumMod val="75000"/>
                  </a:schemeClr>
                </a:solidFill>
              </a:rPr>
              <a:t>Boolean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instance. </a:t>
            </a:r>
          </a:p>
          <a:p>
            <a:r>
              <a:rPr lang="en-US" sz="1050" b="1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sz="1050" dirty="0" smtClean="0">
                <a:solidFill>
                  <a:schemeClr val="accent2">
                    <a:lumMod val="75000"/>
                  </a:schemeClr>
                </a:solidFill>
              </a:rPr>
              <a:t> by itself creates a method with no return value.</a:t>
            </a:r>
            <a:endParaRPr lang="en-US" sz="105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Right Arrow 65"/>
          <p:cNvSpPr/>
          <p:nvPr/>
        </p:nvSpPr>
        <p:spPr>
          <a:xfrm rot="737546">
            <a:off x="2128752" y="638302"/>
            <a:ext cx="650534" cy="304800"/>
          </a:xfrm>
          <a:prstGeom prst="rightArrow">
            <a:avLst>
              <a:gd name="adj1" fmla="val 50000"/>
              <a:gd name="adj2" fmla="val 66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175"/>
              </p:ext>
            </p:extLst>
          </p:nvPr>
        </p:nvGraphicFramePr>
        <p:xfrm>
          <a:off x="76200" y="8289234"/>
          <a:ext cx="1869385" cy="117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385"/>
              </a:tblGrid>
              <a:tr h="2375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egoe UI Semibold" pitchFamily="34" charset="0"/>
                        </a:rPr>
                        <a:t>Are your types missing?</a:t>
                      </a:r>
                      <a:endParaRPr lang="en-US" sz="1200" dirty="0">
                        <a:latin typeface="Segoe UI Semibold" pitchFamily="34" charset="0"/>
                      </a:endParaRPr>
                    </a:p>
                  </a:txBody>
                  <a:tcPr marL="45720" marR="27432" marT="9144" marB="9144"/>
                </a:tc>
              </a:tr>
              <a:tr h="75726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It’s easy</a:t>
                      </a:r>
                      <a:r>
                        <a:rPr lang="en-US" sz="1200" baseline="0" dirty="0" smtClean="0"/>
                        <a:t> to c</a:t>
                      </a:r>
                      <a:r>
                        <a:rPr lang="en-US" sz="1200" dirty="0" smtClean="0"/>
                        <a:t>reate</a:t>
                      </a:r>
                      <a:r>
                        <a:rPr lang="en-US" sz="1200" baseline="0" dirty="0" smtClean="0"/>
                        <a:t> your own type mnemonic. J</a:t>
                      </a:r>
                      <a:r>
                        <a:rPr lang="en-US" sz="1200" dirty="0" smtClean="0"/>
                        <a:t>ust right-click</a:t>
                      </a:r>
                      <a:r>
                        <a:rPr lang="en-US" sz="1200" baseline="0" dirty="0" smtClean="0"/>
                        <a:t> a type reference in the code, and choose “</a:t>
                      </a:r>
                      <a:r>
                        <a:rPr lang="en-US" sz="1200" b="1" baseline="0" dirty="0" smtClean="0"/>
                        <a:t>Use Type in Templates…</a:t>
                      </a:r>
                      <a:r>
                        <a:rPr lang="en-US" sz="1200" b="0" baseline="0" dirty="0" smtClean="0"/>
                        <a:t>”</a:t>
                      </a:r>
                      <a:endParaRPr lang="en-US" sz="1200" b="0" dirty="0"/>
                    </a:p>
                  </a:txBody>
                  <a:tcPr marL="45720" marR="27432" marT="9144" marB="9144"/>
                </a:tc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050055" y="4939535"/>
          <a:ext cx="1481585" cy="15672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6440"/>
                <a:gridCol w="525145"/>
              </a:tblGrid>
              <a:tr h="21115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Type</a:t>
                      </a:r>
                      <a:endParaRPr lang="en-US" sz="1000" b="1" dirty="0"/>
                    </a:p>
                  </a:txBody>
                  <a:tcPr marL="27432" marR="18288" marT="1828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Shortcut</a:t>
                      </a:r>
                      <a:endParaRPr lang="en-US" sz="1000" b="1" dirty="0" smtClean="0"/>
                    </a:p>
                  </a:txBody>
                  <a:tcPr marL="27432" marR="18288" marT="18288" marB="0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AggregateOperand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xao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BetweenOperator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xbwo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BinaryOperator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xbo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FunctionOperator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xfo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GroupOperator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xgo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xio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UnitOfWork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xu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Session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UnaryOperator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xuo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XPCollection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xcl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964220" y="4752975"/>
            <a:ext cx="737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egoe UI Semibold" pitchFamily="34" charset="0"/>
              </a:rPr>
              <a:t>XPO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5479773" y="7162800"/>
          <a:ext cx="1762125" cy="21701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62125"/>
              </a:tblGrid>
              <a:tr h="21633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Tips</a:t>
                      </a:r>
                      <a:endParaRPr lang="en-US" sz="1400" dirty="0"/>
                    </a:p>
                  </a:txBody>
                  <a:tcPr marL="45720" marR="27432" marT="9144" marB="9144"/>
                </a:tc>
              </a:tr>
              <a:tr h="193657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b="1" baseline="0" dirty="0" smtClean="0"/>
                        <a:t> Shift+Space</a:t>
                      </a:r>
                      <a:r>
                        <a:rPr lang="en-US" sz="1050" baseline="0" dirty="0" smtClean="0"/>
                        <a:t> suppresses template expansion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b="1" baseline="0" dirty="0" smtClean="0"/>
                        <a:t> t</a:t>
                      </a:r>
                      <a:r>
                        <a:rPr lang="en-US" sz="1050" b="0" baseline="0" dirty="0" smtClean="0"/>
                        <a:t>, </a:t>
                      </a:r>
                      <a:r>
                        <a:rPr lang="en-US" sz="1050" b="1" baseline="0" dirty="0" smtClean="0"/>
                        <a:t>f</a:t>
                      </a:r>
                      <a:r>
                        <a:rPr lang="en-US" sz="1050" b="0" baseline="0" dirty="0" smtClean="0"/>
                        <a:t>, &amp; </a:t>
                      </a:r>
                      <a:r>
                        <a:rPr lang="en-US" sz="1050" b="1" baseline="0" dirty="0" smtClean="0"/>
                        <a:t>n</a:t>
                      </a:r>
                      <a:r>
                        <a:rPr lang="en-US" sz="1050" b="0" baseline="0" dirty="0" smtClean="0"/>
                        <a:t> for true, false &amp; null.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b="1" baseline="0" dirty="0" smtClean="0"/>
                        <a:t> r, rt</a:t>
                      </a:r>
                      <a:r>
                        <a:rPr lang="en-US" sz="1050" b="0" baseline="0" dirty="0" smtClean="0"/>
                        <a:t>, </a:t>
                      </a:r>
                      <a:r>
                        <a:rPr lang="en-US" sz="1050" b="1" baseline="0" dirty="0" smtClean="0"/>
                        <a:t>rf</a:t>
                      </a:r>
                      <a:r>
                        <a:rPr lang="en-US" sz="1050" b="0" baseline="0" dirty="0" smtClean="0"/>
                        <a:t>, and </a:t>
                      </a:r>
                      <a:r>
                        <a:rPr lang="en-US" sz="1050" b="1" baseline="0" dirty="0" smtClean="0"/>
                        <a:t>rn </a:t>
                      </a:r>
                      <a:r>
                        <a:rPr lang="en-US" sz="1050" b="0" baseline="0" dirty="0" smtClean="0"/>
                        <a:t>return values.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 Inside methods, templates like </a:t>
                      </a:r>
                      <a:r>
                        <a:rPr lang="en-US" sz="1050" b="1" baseline="0" dirty="0" smtClean="0"/>
                        <a:t>fe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="1" baseline="0" dirty="0" smtClean="0"/>
                        <a:t>fri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="1" baseline="0" dirty="0" smtClean="0"/>
                        <a:t>c</a:t>
                      </a:r>
                      <a:r>
                        <a:rPr lang="en-US" sz="105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{TypeShortcut}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="1" baseline="0" dirty="0" smtClean="0"/>
                        <a:t>st</a:t>
                      </a:r>
                      <a:r>
                        <a:rPr lang="en-US" sz="1050" baseline="0" dirty="0" smtClean="0"/>
                        <a:t>, </a:t>
                      </a:r>
                      <a:r>
                        <a:rPr lang="en-US" sz="1050" b="1" baseline="0" dirty="0" smtClean="0"/>
                        <a:t>sf</a:t>
                      </a:r>
                      <a:r>
                        <a:rPr lang="en-US" sz="1050" baseline="0" dirty="0" smtClean="0"/>
                        <a:t>, and </a:t>
                      </a:r>
                      <a:r>
                        <a:rPr lang="en-US" sz="1050" b="1" baseline="0" dirty="0" smtClean="0"/>
                        <a:t>sn</a:t>
                      </a:r>
                      <a:r>
                        <a:rPr lang="en-US" sz="1050" baseline="0" dirty="0" smtClean="0"/>
                        <a:t> work intelligently with identifiers copied to the clipboard.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050" b="0" baseline="0" dirty="0" smtClean="0"/>
                        <a:t>Use </a:t>
                      </a:r>
                      <a:r>
                        <a:rPr lang="en-US" sz="1050" b="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{</a:t>
                      </a:r>
                      <a:r>
                        <a:rPr lang="en-US" sz="1050" i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TypeShortcut}</a:t>
                      </a:r>
                      <a:r>
                        <a:rPr lang="en-US" sz="1050" b="1" i="0" baseline="0" dirty="0" smtClean="0"/>
                        <a:t>.e</a:t>
                      </a:r>
                      <a:r>
                        <a:rPr lang="en-US" sz="1050" i="0" baseline="0" dirty="0" smtClean="0"/>
                        <a:t> to get a </a:t>
                      </a:r>
                      <a:r>
                        <a:rPr lang="en-US" sz="1050" b="1" i="0" baseline="0" dirty="0" smtClean="0"/>
                        <a:t>.Empty</a:t>
                      </a:r>
                      <a:r>
                        <a:rPr lang="en-US" sz="1050" i="0" baseline="0" dirty="0" smtClean="0"/>
                        <a:t> reference for a struct (like </a:t>
                      </a:r>
                      <a:r>
                        <a:rPr lang="en-US" sz="1050" b="1" i="0" baseline="0" dirty="0" err="1" smtClean="0"/>
                        <a:t>s.e</a:t>
                      </a:r>
                      <a:r>
                        <a:rPr lang="en-US" sz="1050" i="0" baseline="0" dirty="0" smtClean="0"/>
                        <a:t> or </a:t>
                      </a:r>
                      <a:r>
                        <a:rPr lang="en-US" sz="1050" b="1" i="0" baseline="0" dirty="0" err="1" smtClean="0"/>
                        <a:t>p.e</a:t>
                      </a:r>
                      <a:r>
                        <a:rPr lang="en-US" sz="1050" i="0" baseline="0" dirty="0" smtClean="0"/>
                        <a:t>).</a:t>
                      </a:r>
                    </a:p>
                  </a:txBody>
                  <a:tcPr marL="45720" marR="27432" marT="9144" marB="9144"/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5471160" y="9377101"/>
            <a:ext cx="18838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Copyright © 2003-2013, DevExpress, Inc.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6500</TotalTime>
  <Words>1289</Words>
  <Application>Microsoft Office PowerPoint</Application>
  <PresentationFormat>Custom</PresentationFormat>
  <Paragraphs>639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Miller</dc:creator>
  <cp:lastModifiedBy>Mark Miller</cp:lastModifiedBy>
  <cp:revision>240</cp:revision>
  <dcterms:created xsi:type="dcterms:W3CDTF">2008-11-19T15:13:13Z</dcterms:created>
  <dcterms:modified xsi:type="dcterms:W3CDTF">2013-10-01T09:50:36Z</dcterms:modified>
</cp:coreProperties>
</file>